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90" r:id="rId2"/>
    <p:sldMasterId id="2147483692" r:id="rId3"/>
  </p:sldMasterIdLst>
  <p:notesMasterIdLst>
    <p:notesMasterId r:id="rId107"/>
  </p:notesMasterIdLst>
  <p:sldIdLst>
    <p:sldId id="256" r:id="rId4"/>
    <p:sldId id="257" r:id="rId5"/>
    <p:sldId id="258" r:id="rId6"/>
    <p:sldId id="259" r:id="rId7"/>
    <p:sldId id="260" r:id="rId8"/>
    <p:sldId id="261" r:id="rId9"/>
    <p:sldId id="323" r:id="rId10"/>
    <p:sldId id="310" r:id="rId11"/>
    <p:sldId id="319" r:id="rId12"/>
    <p:sldId id="264" r:id="rId13"/>
    <p:sldId id="263" r:id="rId14"/>
    <p:sldId id="265" r:id="rId15"/>
    <p:sldId id="324"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25" r:id="rId51"/>
    <p:sldId id="303" r:id="rId52"/>
    <p:sldId id="330" r:id="rId53"/>
    <p:sldId id="331" r:id="rId54"/>
    <p:sldId id="333" r:id="rId55"/>
    <p:sldId id="334" r:id="rId56"/>
    <p:sldId id="326" r:id="rId57"/>
    <p:sldId id="327" r:id="rId58"/>
    <p:sldId id="328" r:id="rId59"/>
    <p:sldId id="329" r:id="rId60"/>
    <p:sldId id="262" r:id="rId61"/>
    <p:sldId id="335" r:id="rId62"/>
    <p:sldId id="336" r:id="rId63"/>
    <p:sldId id="337" r:id="rId64"/>
    <p:sldId id="338" r:id="rId65"/>
    <p:sldId id="339" r:id="rId66"/>
    <p:sldId id="340" r:id="rId67"/>
    <p:sldId id="341" r:id="rId68"/>
    <p:sldId id="342" r:id="rId69"/>
    <p:sldId id="343" r:id="rId70"/>
    <p:sldId id="344" r:id="rId71"/>
    <p:sldId id="345" r:id="rId72"/>
    <p:sldId id="346" r:id="rId73"/>
    <p:sldId id="347" r:id="rId74"/>
    <p:sldId id="348" r:id="rId75"/>
    <p:sldId id="349" r:id="rId76"/>
    <p:sldId id="350" r:id="rId77"/>
    <p:sldId id="351" r:id="rId78"/>
    <p:sldId id="352" r:id="rId79"/>
    <p:sldId id="365" r:id="rId80"/>
    <p:sldId id="366" r:id="rId81"/>
    <p:sldId id="360" r:id="rId82"/>
    <p:sldId id="361" r:id="rId83"/>
    <p:sldId id="362" r:id="rId84"/>
    <p:sldId id="363" r:id="rId85"/>
    <p:sldId id="357" r:id="rId86"/>
    <p:sldId id="306" r:id="rId87"/>
    <p:sldId id="307" r:id="rId88"/>
    <p:sldId id="308" r:id="rId89"/>
    <p:sldId id="309" r:id="rId90"/>
    <p:sldId id="367" r:id="rId91"/>
    <p:sldId id="311" r:id="rId92"/>
    <p:sldId id="312" r:id="rId93"/>
    <p:sldId id="369" r:id="rId94"/>
    <p:sldId id="316" r:id="rId95"/>
    <p:sldId id="370" r:id="rId96"/>
    <p:sldId id="317" r:id="rId97"/>
    <p:sldId id="371" r:id="rId98"/>
    <p:sldId id="313" r:id="rId99"/>
    <p:sldId id="372" r:id="rId100"/>
    <p:sldId id="318" r:id="rId101"/>
    <p:sldId id="368" r:id="rId102"/>
    <p:sldId id="373" r:id="rId103"/>
    <p:sldId id="320" r:id="rId104"/>
    <p:sldId id="314" r:id="rId105"/>
    <p:sldId id="315" r:id="rId106"/>
  </p:sldIdLst>
  <p:sldSz cx="9144000" cy="6858000" type="screen4x3"/>
  <p:notesSz cx="6954838" cy="9309100"/>
  <p:embeddedFontLst>
    <p:embeddedFont>
      <p:font typeface="Times" panose="02020603050405020304" pitchFamily="18" charset="0"/>
      <p:regular r:id="rId108"/>
      <p:bold r:id="rId109"/>
      <p:italic r:id="rId110"/>
      <p:boldItalic r:id="rId111"/>
    </p:embeddedFont>
    <p:embeddedFont>
      <p:font typeface="Comic Sans MS" panose="030F0702030302020204" pitchFamily="66" charset="0"/>
      <p:regular r:id="rId112"/>
      <p:bold r:id="rId113"/>
      <p:italic r:id="rId114"/>
      <p:boldItalic r:id="rId115"/>
    </p:embeddedFont>
    <p:embeddedFont>
      <p:font typeface="Calibri Light" panose="020F0302020204030204" pitchFamily="34" charset="0"/>
      <p:regular r:id="rId116"/>
      <p:italic r:id="rId117"/>
    </p:embeddedFont>
    <p:embeddedFont>
      <p:font typeface="Tahoma" panose="020B0604030504040204" pitchFamily="34" charset="0"/>
      <p:regular r:id="rId118"/>
      <p:bold r:id="rId119"/>
    </p:embeddedFont>
    <p:embeddedFont>
      <p:font typeface="Calibri" panose="020F0502020204030204" pitchFamily="34" charset="0"/>
      <p:regular r:id="rId120"/>
      <p:bold r:id="rId121"/>
      <p:italic r:id="rId122"/>
      <p:boldItalic r:id="rId123"/>
    </p:embeddedFont>
    <p:embeddedFont>
      <p:font typeface="Consolas" panose="020B0609020204030204" pitchFamily="49" charset="0"/>
      <p:regular r:id="rId124"/>
      <p:bold r:id="rId125"/>
      <p:italic r:id="rId126"/>
      <p:boldItalic r:id="rId1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8" roundtripDataSignature="AMtx7mi8cP+IT7fVXvU9Hn5h+DjxzoO1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D5F8CD-DEFB-40E7-9297-2166104C2AB3}">
  <a:tblStyle styleId="{5DD5F8CD-DEFB-40E7-9297-2166104C2AB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14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0.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5.fntdata"/><Relationship Id="rId16" Type="http://schemas.openxmlformats.org/officeDocument/2006/relationships/slide" Target="slides/slide13.xml"/><Relationship Id="rId107" Type="http://schemas.openxmlformats.org/officeDocument/2006/relationships/notesMaster" Target="notesMasters/notesMaster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6.fntdata"/><Relationship Id="rId128" Type="http://customschemas.google.com/relationships/presentationmetadata" Target="meta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6.fntdata"/><Relationship Id="rId118" Type="http://schemas.openxmlformats.org/officeDocument/2006/relationships/font" Target="fonts/font11.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font" Target="fonts/font1.fntdata"/><Relationship Id="rId124" Type="http://schemas.openxmlformats.org/officeDocument/2006/relationships/font" Target="fonts/font17.fntdata"/><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3.fntdata"/><Relationship Id="rId125" Type="http://schemas.openxmlformats.org/officeDocument/2006/relationships/font" Target="fonts/font18.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3.fntdata"/><Relationship Id="rId115" Type="http://schemas.openxmlformats.org/officeDocument/2006/relationships/font" Target="fonts/font8.fntdata"/><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1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4.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4.fntdata"/><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20.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13075" cy="465137"/>
          </a:xfrm>
          <a:prstGeom prst="rect">
            <a:avLst/>
          </a:prstGeom>
          <a:noFill/>
          <a:ln>
            <a:noFill/>
          </a:ln>
        </p:spPr>
        <p:txBody>
          <a:bodyPr spcFirstLastPara="1" wrap="square" lIns="92925" tIns="46450" rIns="92925" bIns="4645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1pPr>
            <a:lvl2pPr marR="0" lvl="1"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2pPr>
            <a:lvl3pPr marR="0" lvl="2"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3pPr>
            <a:lvl4pPr marR="0" lvl="3"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4pPr>
            <a:lvl5pPr marR="0" lvl="4"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5pPr>
            <a:lvl6pPr marR="0" lvl="5"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6pPr>
            <a:lvl7pPr marR="0" lvl="6"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7pPr>
            <a:lvl8pPr marR="0" lvl="7"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8pPr>
            <a:lvl9pPr marR="0" lvl="8"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9pPr>
          </a:lstStyle>
          <a:p>
            <a:endParaRPr/>
          </a:p>
        </p:txBody>
      </p:sp>
      <p:sp>
        <p:nvSpPr>
          <p:cNvPr id="4" name="Google Shape;4;n"/>
          <p:cNvSpPr txBox="1">
            <a:spLocks noGrp="1"/>
          </p:cNvSpPr>
          <p:nvPr>
            <p:ph type="dt" idx="10"/>
          </p:nvPr>
        </p:nvSpPr>
        <p:spPr>
          <a:xfrm>
            <a:off x="3941762" y="0"/>
            <a:ext cx="3013075" cy="465137"/>
          </a:xfrm>
          <a:prstGeom prst="rect">
            <a:avLst/>
          </a:prstGeom>
          <a:noFill/>
          <a:ln>
            <a:noFill/>
          </a:ln>
        </p:spPr>
        <p:txBody>
          <a:bodyPr spcFirstLastPara="1" wrap="square" lIns="92925" tIns="46450" rIns="92925" bIns="4645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1pPr>
            <a:lvl2pPr marR="0" lvl="1"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2pPr>
            <a:lvl3pPr marR="0" lvl="2"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3pPr>
            <a:lvl4pPr marR="0" lvl="3"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4pPr>
            <a:lvl5pPr marR="0" lvl="4"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5pPr>
            <a:lvl6pPr marR="0" lvl="5"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6pPr>
            <a:lvl7pPr marR="0" lvl="6"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7pPr>
            <a:lvl8pPr marR="0" lvl="7"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8pPr>
            <a:lvl9pPr marR="0" lvl="8"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9pPr>
          </a:lstStyle>
          <a:p>
            <a:endParaRPr/>
          </a:p>
        </p:txBody>
      </p:sp>
      <p:sp>
        <p:nvSpPr>
          <p:cNvPr id="5" name="Google Shape;5;n"/>
          <p:cNvSpPr>
            <a:spLocks noGrp="1" noRot="1" noChangeAspect="1"/>
          </p:cNvSpPr>
          <p:nvPr>
            <p:ph type="sldImg" idx="3"/>
          </p:nvPr>
        </p:nvSpPr>
        <p:spPr>
          <a:xfrm>
            <a:off x="1150937" y="698500"/>
            <a:ext cx="4652962" cy="34909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843962"/>
            <a:ext cx="3013075" cy="465137"/>
          </a:xfrm>
          <a:prstGeom prst="rect">
            <a:avLst/>
          </a:prstGeom>
          <a:noFill/>
          <a:ln>
            <a:noFill/>
          </a:ln>
        </p:spPr>
        <p:txBody>
          <a:bodyPr spcFirstLastPara="1" wrap="square" lIns="92925" tIns="46450" rIns="92925" bIns="46450" anchor="b"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1pPr>
            <a:lvl2pPr marR="0" lvl="1"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2pPr>
            <a:lvl3pPr marR="0" lvl="2"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3pPr>
            <a:lvl4pPr marR="0" lvl="3"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4pPr>
            <a:lvl5pPr marR="0" lvl="4"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5pPr>
            <a:lvl6pPr marR="0" lvl="5"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6pPr>
            <a:lvl7pPr marR="0" lvl="6"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7pPr>
            <a:lvl8pPr marR="0" lvl="7"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8pPr>
            <a:lvl9pPr marR="0" lvl="8"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9pPr>
          </a:lstStyle>
          <a:p>
            <a:endParaRPr/>
          </a:p>
        </p:txBody>
      </p:sp>
      <p:sp>
        <p:nvSpPr>
          <p:cNvPr id="8" name="Google Shape;8;n"/>
          <p:cNvSpPr txBox="1">
            <a:spLocks noGrp="1"/>
          </p:cNvSpPr>
          <p:nvPr>
            <p:ph type="sldNum" idx="12"/>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imes"/>
              <a:buNone/>
            </a:pPr>
            <a:fld id="{00000000-1234-1234-1234-123412341234}" type="slidenum">
              <a:rPr lang="en-US" sz="1200" b="0" i="0" u="none" strike="noStrike" cap="none">
                <a:solidFill>
                  <a:srgbClr val="000000"/>
                </a:solidFill>
                <a:latin typeface="Times"/>
                <a:ea typeface="Times"/>
                <a:cs typeface="Times"/>
                <a:sym typeface="Times"/>
              </a:rPr>
              <a:t>‹#›</a:t>
            </a:fld>
            <a:endParaRPr/>
          </a:p>
        </p:txBody>
      </p:sp>
    </p:spTree>
    <p:extLst>
      <p:ext uri="{BB962C8B-B14F-4D97-AF65-F5344CB8AC3E}">
        <p14:creationId xmlns:p14="http://schemas.microsoft.com/office/powerpoint/2010/main" val="36714684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305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37" name="Google Shape;137;p8: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568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9: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31" name="Google Shape;131;p9: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6865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48" name="Google Shape;148;p10: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3909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54" name="Google Shape;154;p11: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8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2: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61" name="Google Shape;161;p12: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3608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377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4: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73" name="Google Shape;173;p14: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2870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79" name="Google Shape;179;p15: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82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8: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86" name="Google Shape;186;p18: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0301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93" name="Google Shape;193;p16: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746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105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7: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99" name="Google Shape;199;p17: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2358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9: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05" name="Google Shape;205;p19: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8946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0: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17" name="Google Shape;217;p20: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5315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1: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30" name="Google Shape;230;p21: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779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2: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42" name="Google Shape;242;p22: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6307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3: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54" name="Google Shape;254;p23: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996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4: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66" name="Google Shape;266;p24: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458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5: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79" name="Google Shape;279;p25: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15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91" name="Google Shape;291;p26: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913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7: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04" name="Google Shape;304;p27: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77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689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8: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16" name="Google Shape;316;p28: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486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9: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28" name="Google Shape;328;p29: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39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0: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43" name="Google Shape;343;p30: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7492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1: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56" name="Google Shape;356;p31: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966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2: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69" name="Google Shape;369;p32: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785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3: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85" name="Google Shape;385;p33: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2645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4: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98" name="Google Shape;398;p34: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2628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5: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407" name="Google Shape;407;p35: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6231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7: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413" name="Google Shape;413;p37: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5600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6: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426" name="Google Shape;426;p36: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6519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767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8: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432" name="Google Shape;432;p38: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442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9: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445" name="Google Shape;445;p39: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591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0: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459" name="Google Shape;459;p40: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8271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1: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474" name="Google Shape;474;p41: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65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2: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489" name="Google Shape;489;p42: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9463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3: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499" name="Google Shape;499;p43: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246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4: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506" name="Google Shape;506;p44: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3232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8: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542" name="Google Shape;542;p48: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924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2400"/>
              <a:buFont typeface="Times"/>
              <a:buNone/>
            </a:pPr>
            <a:fld id="{00000000-1234-1234-1234-123412341234}" type="slidenum">
              <a:rPr lang="en-US" sz="2400" b="0" i="0" u="none" strike="noStrike" cap="none">
                <a:solidFill>
                  <a:srgbClr val="000000"/>
                </a:solidFill>
                <a:latin typeface="Times"/>
                <a:ea typeface="Times"/>
                <a:cs typeface="Times"/>
                <a:sym typeface="Times"/>
              </a:rPr>
              <a:t>5</a:t>
            </a:fld>
            <a:endParaRPr/>
          </a:p>
        </p:txBody>
      </p:sp>
      <p:sp>
        <p:nvSpPr>
          <p:cNvPr id="111" name="Google Shape;111;p5: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5:notes"/>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201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9031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62F0E-0293-CADB-ED75-D92E45C08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428032-4A82-4FC9-3035-2CBBF965CA38}"/>
              </a:ext>
            </a:extLst>
          </p:cNvPr>
          <p:cNvSpPr>
            <a:spLocks noGrp="1" noRot="1" noChangeAspect="1"/>
          </p:cNvSpPr>
          <p:nvPr>
            <p:ph type="sldImg"/>
          </p:nvPr>
        </p:nvSpPr>
        <p:spPr>
          <a:xfrm>
            <a:off x="1150938" y="698500"/>
            <a:ext cx="4652962" cy="3490913"/>
          </a:xfrm>
        </p:spPr>
      </p:sp>
      <p:sp>
        <p:nvSpPr>
          <p:cNvPr id="3" name="Notes Placeholder 2">
            <a:extLst>
              <a:ext uri="{FF2B5EF4-FFF2-40B4-BE49-F238E27FC236}">
                <a16:creationId xmlns:a16="http://schemas.microsoft.com/office/drawing/2014/main" id="{C5359887-255C-4C1D-F23C-6FF127D2F4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C374DE-BFD3-8049-E878-403A28537F1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7754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1FBC-86BE-C534-67CB-1E45CA16A4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3F70C-FCE9-3682-F856-D579BE2B11C9}"/>
              </a:ext>
            </a:extLst>
          </p:cNvPr>
          <p:cNvSpPr>
            <a:spLocks noGrp="1" noRot="1" noChangeAspect="1"/>
          </p:cNvSpPr>
          <p:nvPr>
            <p:ph type="sldImg"/>
          </p:nvPr>
        </p:nvSpPr>
        <p:spPr>
          <a:xfrm>
            <a:off x="1150938" y="698500"/>
            <a:ext cx="4652962" cy="3490913"/>
          </a:xfrm>
        </p:spPr>
      </p:sp>
      <p:sp>
        <p:nvSpPr>
          <p:cNvPr id="3" name="Notes Placeholder 2">
            <a:extLst>
              <a:ext uri="{FF2B5EF4-FFF2-40B4-BE49-F238E27FC236}">
                <a16:creationId xmlns:a16="http://schemas.microsoft.com/office/drawing/2014/main" id="{8EC03226-55CC-360D-470C-42619166A5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0B6381-94F5-3438-DD90-EB6373DA466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265251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8500"/>
            <a:ext cx="4652962"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51: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563" name="Google Shape;563;p51: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52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2: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571" name="Google Shape;571;p52: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65435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53: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578" name="Google Shape;578;p53: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1424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4: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585" name="Google Shape;585;p54: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70963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305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55:notes"/>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8</a:t>
            </a:fld>
            <a:endParaRPr/>
          </a:p>
        </p:txBody>
      </p:sp>
      <p:sp>
        <p:nvSpPr>
          <p:cNvPr id="593" name="Google Shape;593;p55: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4" name="Google Shape;594;p55:notes"/>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5705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6:notes"/>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89</a:t>
            </a:fld>
            <a:endParaRPr/>
          </a:p>
        </p:txBody>
      </p:sp>
      <p:sp>
        <p:nvSpPr>
          <p:cNvPr id="601" name="Google Shape;601;p56: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2" name="Google Shape;602;p56:notes"/>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2278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7:notes"/>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90</a:t>
            </a:fld>
            <a:endParaRPr/>
          </a:p>
        </p:txBody>
      </p:sp>
      <p:sp>
        <p:nvSpPr>
          <p:cNvPr id="610" name="Google Shape;610;p57: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p57:notes"/>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9601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7:notes"/>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91</a:t>
            </a:fld>
            <a:endParaRPr/>
          </a:p>
        </p:txBody>
      </p:sp>
      <p:sp>
        <p:nvSpPr>
          <p:cNvPr id="610" name="Google Shape;610;p57: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p57:notes"/>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8881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05629732-4503-EF5E-3F97-BABD82A772D3}"/>
            </a:ext>
          </a:extLst>
        </p:cNvPr>
        <p:cNvGrpSpPr/>
        <p:nvPr/>
      </p:nvGrpSpPr>
      <p:grpSpPr>
        <a:xfrm>
          <a:off x="0" y="0"/>
          <a:ext cx="0" cy="0"/>
          <a:chOff x="0" y="0"/>
          <a:chExt cx="0" cy="0"/>
        </a:xfrm>
      </p:grpSpPr>
      <p:sp>
        <p:nvSpPr>
          <p:cNvPr id="609" name="Google Shape;609;p57:notes">
            <a:extLst>
              <a:ext uri="{FF2B5EF4-FFF2-40B4-BE49-F238E27FC236}">
                <a16:creationId xmlns:a16="http://schemas.microsoft.com/office/drawing/2014/main" id="{0CE92793-6B07-B2A0-AE8B-AB31729B6B5F}"/>
              </a:ext>
            </a:extLst>
          </p:cNvPr>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92</a:t>
            </a:fld>
            <a:endParaRPr/>
          </a:p>
        </p:txBody>
      </p:sp>
      <p:sp>
        <p:nvSpPr>
          <p:cNvPr id="610" name="Google Shape;610;p57:notes">
            <a:extLst>
              <a:ext uri="{FF2B5EF4-FFF2-40B4-BE49-F238E27FC236}">
                <a16:creationId xmlns:a16="http://schemas.microsoft.com/office/drawing/2014/main" id="{5E152CDE-1A84-E5AF-CA11-F139108AD44B}"/>
              </a:ext>
            </a:extLst>
          </p:cNvPr>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p57:notes">
            <a:extLst>
              <a:ext uri="{FF2B5EF4-FFF2-40B4-BE49-F238E27FC236}">
                <a16:creationId xmlns:a16="http://schemas.microsoft.com/office/drawing/2014/main" id="{C81E3456-181D-B057-5380-BE8C926D4D07}"/>
              </a:ext>
            </a:extLst>
          </p:cNvPr>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5415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05629732-4503-EF5E-3F97-BABD82A772D3}"/>
            </a:ext>
          </a:extLst>
        </p:cNvPr>
        <p:cNvGrpSpPr/>
        <p:nvPr/>
      </p:nvGrpSpPr>
      <p:grpSpPr>
        <a:xfrm>
          <a:off x="0" y="0"/>
          <a:ext cx="0" cy="0"/>
          <a:chOff x="0" y="0"/>
          <a:chExt cx="0" cy="0"/>
        </a:xfrm>
      </p:grpSpPr>
      <p:sp>
        <p:nvSpPr>
          <p:cNvPr id="609" name="Google Shape;609;p57:notes">
            <a:extLst>
              <a:ext uri="{FF2B5EF4-FFF2-40B4-BE49-F238E27FC236}">
                <a16:creationId xmlns:a16="http://schemas.microsoft.com/office/drawing/2014/main" id="{0CE92793-6B07-B2A0-AE8B-AB31729B6B5F}"/>
              </a:ext>
            </a:extLst>
          </p:cNvPr>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93</a:t>
            </a:fld>
            <a:endParaRPr/>
          </a:p>
        </p:txBody>
      </p:sp>
      <p:sp>
        <p:nvSpPr>
          <p:cNvPr id="610" name="Google Shape;610;p57:notes">
            <a:extLst>
              <a:ext uri="{FF2B5EF4-FFF2-40B4-BE49-F238E27FC236}">
                <a16:creationId xmlns:a16="http://schemas.microsoft.com/office/drawing/2014/main" id="{5E152CDE-1A84-E5AF-CA11-F139108AD44B}"/>
              </a:ext>
            </a:extLst>
          </p:cNvPr>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p57:notes">
            <a:extLst>
              <a:ext uri="{FF2B5EF4-FFF2-40B4-BE49-F238E27FC236}">
                <a16:creationId xmlns:a16="http://schemas.microsoft.com/office/drawing/2014/main" id="{C81E3456-181D-B057-5380-BE8C926D4D07}"/>
              </a:ext>
            </a:extLst>
          </p:cNvPr>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6831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9CA11369-3AC6-8DD3-C68A-778250023490}"/>
            </a:ext>
          </a:extLst>
        </p:cNvPr>
        <p:cNvGrpSpPr/>
        <p:nvPr/>
      </p:nvGrpSpPr>
      <p:grpSpPr>
        <a:xfrm>
          <a:off x="0" y="0"/>
          <a:ext cx="0" cy="0"/>
          <a:chOff x="0" y="0"/>
          <a:chExt cx="0" cy="0"/>
        </a:xfrm>
      </p:grpSpPr>
      <p:sp>
        <p:nvSpPr>
          <p:cNvPr id="609" name="Google Shape;609;p57:notes">
            <a:extLst>
              <a:ext uri="{FF2B5EF4-FFF2-40B4-BE49-F238E27FC236}">
                <a16:creationId xmlns:a16="http://schemas.microsoft.com/office/drawing/2014/main" id="{5079C9CE-BEE8-7488-D2C6-54873ABD388F}"/>
              </a:ext>
            </a:extLst>
          </p:cNvPr>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94</a:t>
            </a:fld>
            <a:endParaRPr/>
          </a:p>
        </p:txBody>
      </p:sp>
      <p:sp>
        <p:nvSpPr>
          <p:cNvPr id="610" name="Google Shape;610;p57:notes">
            <a:extLst>
              <a:ext uri="{FF2B5EF4-FFF2-40B4-BE49-F238E27FC236}">
                <a16:creationId xmlns:a16="http://schemas.microsoft.com/office/drawing/2014/main" id="{F43025FD-4709-0602-DCA0-CFC45A48EBC5}"/>
              </a:ext>
            </a:extLst>
          </p:cNvPr>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p57:notes">
            <a:extLst>
              <a:ext uri="{FF2B5EF4-FFF2-40B4-BE49-F238E27FC236}">
                <a16:creationId xmlns:a16="http://schemas.microsoft.com/office/drawing/2014/main" id="{EB0E9DF6-6E71-680A-1B0F-549F6A21CA4B}"/>
              </a:ext>
            </a:extLst>
          </p:cNvPr>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392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9CA11369-3AC6-8DD3-C68A-778250023490}"/>
            </a:ext>
          </a:extLst>
        </p:cNvPr>
        <p:cNvGrpSpPr/>
        <p:nvPr/>
      </p:nvGrpSpPr>
      <p:grpSpPr>
        <a:xfrm>
          <a:off x="0" y="0"/>
          <a:ext cx="0" cy="0"/>
          <a:chOff x="0" y="0"/>
          <a:chExt cx="0" cy="0"/>
        </a:xfrm>
      </p:grpSpPr>
      <p:sp>
        <p:nvSpPr>
          <p:cNvPr id="609" name="Google Shape;609;p57:notes">
            <a:extLst>
              <a:ext uri="{FF2B5EF4-FFF2-40B4-BE49-F238E27FC236}">
                <a16:creationId xmlns:a16="http://schemas.microsoft.com/office/drawing/2014/main" id="{5079C9CE-BEE8-7488-D2C6-54873ABD388F}"/>
              </a:ext>
            </a:extLst>
          </p:cNvPr>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95</a:t>
            </a:fld>
            <a:endParaRPr/>
          </a:p>
        </p:txBody>
      </p:sp>
      <p:sp>
        <p:nvSpPr>
          <p:cNvPr id="610" name="Google Shape;610;p57:notes">
            <a:extLst>
              <a:ext uri="{FF2B5EF4-FFF2-40B4-BE49-F238E27FC236}">
                <a16:creationId xmlns:a16="http://schemas.microsoft.com/office/drawing/2014/main" id="{F43025FD-4709-0602-DCA0-CFC45A48EBC5}"/>
              </a:ext>
            </a:extLst>
          </p:cNvPr>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p57:notes">
            <a:extLst>
              <a:ext uri="{FF2B5EF4-FFF2-40B4-BE49-F238E27FC236}">
                <a16:creationId xmlns:a16="http://schemas.microsoft.com/office/drawing/2014/main" id="{EB0E9DF6-6E71-680A-1B0F-549F6A21CA4B}"/>
              </a:ext>
            </a:extLst>
          </p:cNvPr>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2134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8:notes"/>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96</a:t>
            </a:fld>
            <a:endParaRPr/>
          </a:p>
        </p:txBody>
      </p:sp>
      <p:sp>
        <p:nvSpPr>
          <p:cNvPr id="622" name="Google Shape;622;p58: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58:notes"/>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149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8:notes"/>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97</a:t>
            </a:fld>
            <a:endParaRPr/>
          </a:p>
        </p:txBody>
      </p:sp>
      <p:sp>
        <p:nvSpPr>
          <p:cNvPr id="622" name="Google Shape;622;p58: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58:notes"/>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2253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a:extLst>
            <a:ext uri="{FF2B5EF4-FFF2-40B4-BE49-F238E27FC236}">
              <a16:creationId xmlns:a16="http://schemas.microsoft.com/office/drawing/2014/main" id="{6A197BA0-2512-1465-485B-51FB76B682F5}"/>
            </a:ext>
          </a:extLst>
        </p:cNvPr>
        <p:cNvGrpSpPr/>
        <p:nvPr/>
      </p:nvGrpSpPr>
      <p:grpSpPr>
        <a:xfrm>
          <a:off x="0" y="0"/>
          <a:ext cx="0" cy="0"/>
          <a:chOff x="0" y="0"/>
          <a:chExt cx="0" cy="0"/>
        </a:xfrm>
      </p:grpSpPr>
      <p:sp>
        <p:nvSpPr>
          <p:cNvPr id="621" name="Google Shape;621;p58:notes">
            <a:extLst>
              <a:ext uri="{FF2B5EF4-FFF2-40B4-BE49-F238E27FC236}">
                <a16:creationId xmlns:a16="http://schemas.microsoft.com/office/drawing/2014/main" id="{C62819B5-746A-09D3-EEDB-7066547628E1}"/>
              </a:ext>
            </a:extLst>
          </p:cNvPr>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98</a:t>
            </a:fld>
            <a:endParaRPr/>
          </a:p>
        </p:txBody>
      </p:sp>
      <p:sp>
        <p:nvSpPr>
          <p:cNvPr id="622" name="Google Shape;622;p58:notes">
            <a:extLst>
              <a:ext uri="{FF2B5EF4-FFF2-40B4-BE49-F238E27FC236}">
                <a16:creationId xmlns:a16="http://schemas.microsoft.com/office/drawing/2014/main" id="{DE5EFC08-E7A4-7708-DF22-3D989C71EC33}"/>
              </a:ext>
            </a:extLst>
          </p:cNvPr>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58:notes">
            <a:extLst>
              <a:ext uri="{FF2B5EF4-FFF2-40B4-BE49-F238E27FC236}">
                <a16:creationId xmlns:a16="http://schemas.microsoft.com/office/drawing/2014/main" id="{ED9549D4-13DC-3333-0D05-E8C7E78577DF}"/>
              </a:ext>
            </a:extLst>
          </p:cNvPr>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961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64:notes"/>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9</a:t>
            </a:fld>
            <a:endParaRPr/>
          </a:p>
        </p:txBody>
      </p:sp>
      <p:sp>
        <p:nvSpPr>
          <p:cNvPr id="668" name="Google Shape;668;p64: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9" name="Google Shape;669;p64:notes"/>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7752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a:extLst>
            <a:ext uri="{FF2B5EF4-FFF2-40B4-BE49-F238E27FC236}">
              <a16:creationId xmlns:a16="http://schemas.microsoft.com/office/drawing/2014/main" id="{F18B9DCC-1207-7113-5779-55F4D0875BFB}"/>
            </a:ext>
          </a:extLst>
        </p:cNvPr>
        <p:cNvGrpSpPr/>
        <p:nvPr/>
      </p:nvGrpSpPr>
      <p:grpSpPr>
        <a:xfrm>
          <a:off x="0" y="0"/>
          <a:ext cx="0" cy="0"/>
          <a:chOff x="0" y="0"/>
          <a:chExt cx="0" cy="0"/>
        </a:xfrm>
      </p:grpSpPr>
      <p:sp>
        <p:nvSpPr>
          <p:cNvPr id="621" name="Google Shape;621;p58:notes">
            <a:extLst>
              <a:ext uri="{FF2B5EF4-FFF2-40B4-BE49-F238E27FC236}">
                <a16:creationId xmlns:a16="http://schemas.microsoft.com/office/drawing/2014/main" id="{BEBC7131-724F-0133-31F3-502E8D854887}"/>
              </a:ext>
            </a:extLst>
          </p:cNvPr>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99</a:t>
            </a:fld>
            <a:endParaRPr/>
          </a:p>
        </p:txBody>
      </p:sp>
      <p:sp>
        <p:nvSpPr>
          <p:cNvPr id="622" name="Google Shape;622;p58:notes">
            <a:extLst>
              <a:ext uri="{FF2B5EF4-FFF2-40B4-BE49-F238E27FC236}">
                <a16:creationId xmlns:a16="http://schemas.microsoft.com/office/drawing/2014/main" id="{D08AF183-560A-4F69-3488-A34A9F1B5C24}"/>
              </a:ext>
            </a:extLst>
          </p:cNvPr>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58:notes">
            <a:extLst>
              <a:ext uri="{FF2B5EF4-FFF2-40B4-BE49-F238E27FC236}">
                <a16:creationId xmlns:a16="http://schemas.microsoft.com/office/drawing/2014/main" id="{A0319714-CBC0-9501-8066-37B2B841F5B9}"/>
              </a:ext>
            </a:extLst>
          </p:cNvPr>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3314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a:extLst>
            <a:ext uri="{FF2B5EF4-FFF2-40B4-BE49-F238E27FC236}">
              <a16:creationId xmlns:a16="http://schemas.microsoft.com/office/drawing/2014/main" id="{CA74C218-3920-D390-1ECF-3CC5CBFF6FC8}"/>
            </a:ext>
          </a:extLst>
        </p:cNvPr>
        <p:cNvGrpSpPr/>
        <p:nvPr/>
      </p:nvGrpSpPr>
      <p:grpSpPr>
        <a:xfrm>
          <a:off x="0" y="0"/>
          <a:ext cx="0" cy="0"/>
          <a:chOff x="0" y="0"/>
          <a:chExt cx="0" cy="0"/>
        </a:xfrm>
      </p:grpSpPr>
      <p:sp>
        <p:nvSpPr>
          <p:cNvPr id="621" name="Google Shape;621;p58:notes">
            <a:extLst>
              <a:ext uri="{FF2B5EF4-FFF2-40B4-BE49-F238E27FC236}">
                <a16:creationId xmlns:a16="http://schemas.microsoft.com/office/drawing/2014/main" id="{7C0339EB-9D86-9B33-5C5D-5F9C4B7D8DC1}"/>
              </a:ext>
            </a:extLst>
          </p:cNvPr>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100</a:t>
            </a:fld>
            <a:endParaRPr/>
          </a:p>
        </p:txBody>
      </p:sp>
      <p:sp>
        <p:nvSpPr>
          <p:cNvPr id="622" name="Google Shape;622;p58:notes">
            <a:extLst>
              <a:ext uri="{FF2B5EF4-FFF2-40B4-BE49-F238E27FC236}">
                <a16:creationId xmlns:a16="http://schemas.microsoft.com/office/drawing/2014/main" id="{B6C68311-326B-3389-FCC6-623A0F086764}"/>
              </a:ext>
            </a:extLst>
          </p:cNvPr>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58:notes">
            <a:extLst>
              <a:ext uri="{FF2B5EF4-FFF2-40B4-BE49-F238E27FC236}">
                <a16:creationId xmlns:a16="http://schemas.microsoft.com/office/drawing/2014/main" id="{D4C460B0-23D1-980E-F4C4-6A23074770D2}"/>
              </a:ext>
            </a:extLst>
          </p:cNvPr>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7928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a:extLst>
            <a:ext uri="{FF2B5EF4-FFF2-40B4-BE49-F238E27FC236}">
              <a16:creationId xmlns:a16="http://schemas.microsoft.com/office/drawing/2014/main" id="{CA74C218-3920-D390-1ECF-3CC5CBFF6FC8}"/>
            </a:ext>
          </a:extLst>
        </p:cNvPr>
        <p:cNvGrpSpPr/>
        <p:nvPr/>
      </p:nvGrpSpPr>
      <p:grpSpPr>
        <a:xfrm>
          <a:off x="0" y="0"/>
          <a:ext cx="0" cy="0"/>
          <a:chOff x="0" y="0"/>
          <a:chExt cx="0" cy="0"/>
        </a:xfrm>
      </p:grpSpPr>
      <p:sp>
        <p:nvSpPr>
          <p:cNvPr id="621" name="Google Shape;621;p58:notes">
            <a:extLst>
              <a:ext uri="{FF2B5EF4-FFF2-40B4-BE49-F238E27FC236}">
                <a16:creationId xmlns:a16="http://schemas.microsoft.com/office/drawing/2014/main" id="{7C0339EB-9D86-9B33-5C5D-5F9C4B7D8DC1}"/>
              </a:ext>
            </a:extLst>
          </p:cNvPr>
          <p:cNvSpPr txBox="1"/>
          <p:nvPr/>
        </p:nvSpPr>
        <p:spPr>
          <a:xfrm>
            <a:off x="3941762" y="8843962"/>
            <a:ext cx="3013075" cy="465137"/>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a:solidFill>
                  <a:srgbClr val="000000"/>
                </a:solidFill>
                <a:latin typeface="Tahoma"/>
                <a:ea typeface="Tahoma"/>
                <a:cs typeface="Tahoma"/>
                <a:sym typeface="Tahoma"/>
              </a:rPr>
              <a:t>101</a:t>
            </a:fld>
            <a:endParaRPr/>
          </a:p>
        </p:txBody>
      </p:sp>
      <p:sp>
        <p:nvSpPr>
          <p:cNvPr id="622" name="Google Shape;622;p58:notes">
            <a:extLst>
              <a:ext uri="{FF2B5EF4-FFF2-40B4-BE49-F238E27FC236}">
                <a16:creationId xmlns:a16="http://schemas.microsoft.com/office/drawing/2014/main" id="{B6C68311-326B-3389-FCC6-623A0F086764}"/>
              </a:ext>
            </a:extLst>
          </p:cNvPr>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58:notes">
            <a:extLst>
              <a:ext uri="{FF2B5EF4-FFF2-40B4-BE49-F238E27FC236}">
                <a16:creationId xmlns:a16="http://schemas.microsoft.com/office/drawing/2014/main" id="{D4C460B0-23D1-980E-F4C4-6A23074770D2}"/>
              </a:ext>
            </a:extLst>
          </p:cNvPr>
          <p:cNvSpPr txBox="1">
            <a:spLocks noGrp="1"/>
          </p:cNvSpPr>
          <p:nvPr>
            <p:ph type="body" idx="1"/>
          </p:nvPr>
        </p:nvSpPr>
        <p:spPr>
          <a:xfrm>
            <a:off x="927100" y="4421187"/>
            <a:ext cx="5100637" cy="4189412"/>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5128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59: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632" name="Google Shape;632;p59: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204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60:notes"/>
          <p:cNvSpPr txBox="1">
            <a:spLocks noGrp="1"/>
          </p:cNvSpPr>
          <p:nvPr>
            <p:ph type="body" idx="1"/>
          </p:nvPr>
        </p:nvSpPr>
        <p:spPr>
          <a:xfrm>
            <a:off x="927100" y="4421187"/>
            <a:ext cx="5100637" cy="4189412"/>
          </a:xfrm>
          <a:prstGeom prst="rect">
            <a:avLst/>
          </a:prstGeom>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638" name="Google Shape;638;p60: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833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12976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1730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97170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981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24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8E60D43-1214-479B-A31F-9887676AEFDD}" type="datetimeFigureOut">
              <a:rPr lang="en-US" smtClean="0"/>
              <a:t>12-Mar-25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44178-C478-4953-870E-7FF3AE7170AE}" type="slidenum">
              <a:rPr lang="en-US" smtClean="0"/>
              <a:t>‹#›</a:t>
            </a:fld>
            <a:endParaRPr lang="en-US"/>
          </a:p>
        </p:txBody>
      </p:sp>
    </p:spTree>
    <p:extLst>
      <p:ext uri="{BB962C8B-B14F-4D97-AF65-F5344CB8AC3E}">
        <p14:creationId xmlns:p14="http://schemas.microsoft.com/office/powerpoint/2010/main" val="3310073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E60D43-1214-479B-A31F-9887676AEFDD}" type="datetimeFigureOut">
              <a:rPr lang="en-US" smtClean="0"/>
              <a:t>12-Mar-25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44178-C478-4953-870E-7FF3AE7170AE}" type="slidenum">
              <a:rPr lang="en-US" smtClean="0"/>
              <a:t>‹#›</a:t>
            </a:fld>
            <a:endParaRPr lang="en-US"/>
          </a:p>
        </p:txBody>
      </p:sp>
    </p:spTree>
    <p:extLst>
      <p:ext uri="{BB962C8B-B14F-4D97-AF65-F5344CB8AC3E}">
        <p14:creationId xmlns:p14="http://schemas.microsoft.com/office/powerpoint/2010/main" val="1780888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E60D43-1214-479B-A31F-9887676AEFDD}" type="datetimeFigureOut">
              <a:rPr lang="en-US" smtClean="0"/>
              <a:t>12-Mar-25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44178-C478-4953-870E-7FF3AE7170AE}" type="slidenum">
              <a:rPr lang="en-US" smtClean="0"/>
              <a:t>‹#›</a:t>
            </a:fld>
            <a:endParaRPr lang="en-US"/>
          </a:p>
        </p:txBody>
      </p:sp>
    </p:spTree>
    <p:extLst>
      <p:ext uri="{BB962C8B-B14F-4D97-AF65-F5344CB8AC3E}">
        <p14:creationId xmlns:p14="http://schemas.microsoft.com/office/powerpoint/2010/main" val="3616063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E60D43-1214-479B-A31F-9887676AEFDD}" type="datetimeFigureOut">
              <a:rPr lang="en-US" smtClean="0"/>
              <a:t>12-Mar-25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44178-C478-4953-870E-7FF3AE7170AE}" type="slidenum">
              <a:rPr lang="en-US" smtClean="0"/>
              <a:t>‹#›</a:t>
            </a:fld>
            <a:endParaRPr lang="en-US"/>
          </a:p>
        </p:txBody>
      </p:sp>
    </p:spTree>
    <p:extLst>
      <p:ext uri="{BB962C8B-B14F-4D97-AF65-F5344CB8AC3E}">
        <p14:creationId xmlns:p14="http://schemas.microsoft.com/office/powerpoint/2010/main" val="1343253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E60D43-1214-479B-A31F-9887676AEFDD}" type="datetimeFigureOut">
              <a:rPr lang="en-US" smtClean="0"/>
              <a:t>12-Mar-25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244178-C478-4953-870E-7FF3AE7170AE}" type="slidenum">
              <a:rPr lang="en-US" smtClean="0"/>
              <a:t>‹#›</a:t>
            </a:fld>
            <a:endParaRPr lang="en-US"/>
          </a:p>
        </p:txBody>
      </p:sp>
    </p:spTree>
    <p:extLst>
      <p:ext uri="{BB962C8B-B14F-4D97-AF65-F5344CB8AC3E}">
        <p14:creationId xmlns:p14="http://schemas.microsoft.com/office/powerpoint/2010/main" val="2860801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E60D43-1214-479B-A31F-9887676AEFDD}" type="datetimeFigureOut">
              <a:rPr lang="en-US" smtClean="0"/>
              <a:t>12-Mar-25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244178-C478-4953-870E-7FF3AE7170AE}" type="slidenum">
              <a:rPr lang="en-US" smtClean="0"/>
              <a:t>‹#›</a:t>
            </a:fld>
            <a:endParaRPr lang="en-US"/>
          </a:p>
        </p:txBody>
      </p:sp>
    </p:spTree>
    <p:extLst>
      <p:ext uri="{BB962C8B-B14F-4D97-AF65-F5344CB8AC3E}">
        <p14:creationId xmlns:p14="http://schemas.microsoft.com/office/powerpoint/2010/main" val="114917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90382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E60D43-1214-479B-A31F-9887676AEFDD}" type="datetimeFigureOut">
              <a:rPr lang="en-US" smtClean="0"/>
              <a:t>12-Mar-25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244178-C478-4953-870E-7FF3AE7170AE}" type="slidenum">
              <a:rPr lang="en-US" smtClean="0"/>
              <a:t>‹#›</a:t>
            </a:fld>
            <a:endParaRPr lang="en-US"/>
          </a:p>
        </p:txBody>
      </p:sp>
    </p:spTree>
    <p:extLst>
      <p:ext uri="{BB962C8B-B14F-4D97-AF65-F5344CB8AC3E}">
        <p14:creationId xmlns:p14="http://schemas.microsoft.com/office/powerpoint/2010/main" val="438649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E60D43-1214-479B-A31F-9887676AEFDD}" type="datetimeFigureOut">
              <a:rPr lang="en-US" smtClean="0"/>
              <a:t>12-Mar-25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44178-C478-4953-870E-7FF3AE7170AE}" type="slidenum">
              <a:rPr lang="en-US" smtClean="0"/>
              <a:t>‹#›</a:t>
            </a:fld>
            <a:endParaRPr lang="en-US"/>
          </a:p>
        </p:txBody>
      </p:sp>
    </p:spTree>
    <p:extLst>
      <p:ext uri="{BB962C8B-B14F-4D97-AF65-F5344CB8AC3E}">
        <p14:creationId xmlns:p14="http://schemas.microsoft.com/office/powerpoint/2010/main" val="1817483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E60D43-1214-479B-A31F-9887676AEFDD}" type="datetimeFigureOut">
              <a:rPr lang="en-US" smtClean="0"/>
              <a:t>12-Mar-25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44178-C478-4953-870E-7FF3AE7170AE}" type="slidenum">
              <a:rPr lang="en-US" smtClean="0"/>
              <a:t>‹#›</a:t>
            </a:fld>
            <a:endParaRPr lang="en-US"/>
          </a:p>
        </p:txBody>
      </p:sp>
    </p:spTree>
    <p:extLst>
      <p:ext uri="{BB962C8B-B14F-4D97-AF65-F5344CB8AC3E}">
        <p14:creationId xmlns:p14="http://schemas.microsoft.com/office/powerpoint/2010/main" val="1636732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E60D43-1214-479B-A31F-9887676AEFDD}" type="datetimeFigureOut">
              <a:rPr lang="en-US" smtClean="0"/>
              <a:t>12-Mar-25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44178-C478-4953-870E-7FF3AE7170AE}" type="slidenum">
              <a:rPr lang="en-US" smtClean="0"/>
              <a:t>‹#›</a:t>
            </a:fld>
            <a:endParaRPr lang="en-US"/>
          </a:p>
        </p:txBody>
      </p:sp>
    </p:spTree>
    <p:extLst>
      <p:ext uri="{BB962C8B-B14F-4D97-AF65-F5344CB8AC3E}">
        <p14:creationId xmlns:p14="http://schemas.microsoft.com/office/powerpoint/2010/main" val="2185271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E60D43-1214-479B-A31F-9887676AEFDD}" type="datetimeFigureOut">
              <a:rPr lang="en-US" smtClean="0"/>
              <a:t>12-Mar-25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44178-C478-4953-870E-7FF3AE7170AE}" type="slidenum">
              <a:rPr lang="en-US" smtClean="0"/>
              <a:t>‹#›</a:t>
            </a:fld>
            <a:endParaRPr lang="en-US"/>
          </a:p>
        </p:txBody>
      </p:sp>
    </p:spTree>
    <p:extLst>
      <p:ext uri="{BB962C8B-B14F-4D97-AF65-F5344CB8AC3E}">
        <p14:creationId xmlns:p14="http://schemas.microsoft.com/office/powerpoint/2010/main" val="363052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03906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0037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35693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4859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4562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58736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08295576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3262294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461233"/>
      </p:ext>
    </p:extLst>
  </p:cSld>
  <p:clrMap bg1="lt1" tx1="dk1" bg2="lt2" tx2="dk2" accent1="accent1" accent2="accent2" accent3="accent3" accent4="accent4" accent5="accent5" accent6="accent6" hlink="hlink" folHlink="folHlink"/>
  <p:sldLayoutIdLst>
    <p:sldLayoutId id="2147483691" r:id="rId1"/>
  </p:sldLayoutIdLst>
  <p:hf sldNum="0" hdr="0" ftr="0" dt="0"/>
  <p:txStyles>
    <p:titleStyle>
      <a:lvl1pPr algn="ctr" defTabSz="857250" rtl="0" eaLnBrk="1" latinLnBrk="0" hangingPunct="1">
        <a:spcBef>
          <a:spcPct val="0"/>
        </a:spcBef>
        <a:buNone/>
        <a:defRPr sz="4125" kern="1200">
          <a:solidFill>
            <a:schemeClr val="tx1"/>
          </a:solidFill>
          <a:latin typeface="+mj-lt"/>
          <a:ea typeface="+mj-ea"/>
          <a:cs typeface="+mj-cs"/>
        </a:defRPr>
      </a:lvl1pPr>
    </p:titleStyle>
    <p:bodyStyle>
      <a:lvl1pPr marL="321469" indent="-321469" algn="l" defTabSz="85725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96516" indent="-267891" algn="l" defTabSz="857250" rtl="0" eaLnBrk="1" latinLnBrk="0" hangingPunct="1">
        <a:spcBef>
          <a:spcPct val="20000"/>
        </a:spcBef>
        <a:buFont typeface="Arial" pitchFamily="34" charset="0"/>
        <a:buChar char="–"/>
        <a:defRPr sz="2625" kern="1200">
          <a:solidFill>
            <a:schemeClr val="tx1"/>
          </a:solidFill>
          <a:latin typeface="+mn-lt"/>
          <a:ea typeface="+mn-ea"/>
          <a:cs typeface="+mn-cs"/>
        </a:defRPr>
      </a:lvl2pPr>
      <a:lvl3pPr marL="1071563" indent="-214313" algn="l" defTabSz="857250" rtl="0" eaLnBrk="1" latinLnBrk="0" hangingPunct="1">
        <a:spcBef>
          <a:spcPct val="20000"/>
        </a:spcBef>
        <a:buFont typeface="Arial" pitchFamily="34" charset="0"/>
        <a:buChar char="•"/>
        <a:defRPr sz="2250" kern="1200">
          <a:solidFill>
            <a:schemeClr val="tx1"/>
          </a:solidFill>
          <a:latin typeface="+mn-lt"/>
          <a:ea typeface="+mn-ea"/>
          <a:cs typeface="+mn-cs"/>
        </a:defRPr>
      </a:lvl3pPr>
      <a:lvl4pPr marL="150018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4pPr>
      <a:lvl5pPr marL="192881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5pPr>
      <a:lvl6pPr marL="235743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78606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1468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64331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8E60D43-1214-479B-A31F-9887676AEFDD}" type="datetimeFigureOut">
              <a:rPr lang="en-US" smtClean="0"/>
              <a:t>12-Mar-25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B244178-C478-4953-870E-7FF3AE7170AE}" type="slidenum">
              <a:rPr lang="en-US" smtClean="0"/>
              <a:t>‹#›</a:t>
            </a:fld>
            <a:endParaRPr lang="en-US"/>
          </a:p>
        </p:txBody>
      </p:sp>
    </p:spTree>
    <p:extLst>
      <p:ext uri="{BB962C8B-B14F-4D97-AF65-F5344CB8AC3E}">
        <p14:creationId xmlns:p14="http://schemas.microsoft.com/office/powerpoint/2010/main" val="35492997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Problem-solving"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en.wikipedia.org/wiki/Algorithmic_paradigm"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5.png"/><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838200" y="381000"/>
            <a:ext cx="7620000" cy="1066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500"/>
              <a:buFont typeface="Calibri"/>
              <a:buNone/>
            </a:pPr>
            <a:r>
              <a:rPr lang="en-US" sz="4500" b="0" i="0" u="none">
                <a:solidFill>
                  <a:schemeClr val="dk1"/>
                </a:solidFill>
                <a:latin typeface="Calibri"/>
                <a:ea typeface="Calibri"/>
                <a:cs typeface="Calibri"/>
                <a:sym typeface="Calibri"/>
              </a:rPr>
              <a:t>Dynamic Programming</a:t>
            </a:r>
            <a:endParaRPr/>
          </a:p>
        </p:txBody>
      </p:sp>
      <p:sp>
        <p:nvSpPr>
          <p:cNvPr id="89" name="Google Shape;89;p1"/>
          <p:cNvSpPr txBox="1"/>
          <p:nvPr/>
        </p:nvSpPr>
        <p:spPr>
          <a:xfrm>
            <a:off x="3429000" y="1447800"/>
            <a:ext cx="4876800" cy="51150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440"/>
              <a:buFont typeface="Arial"/>
              <a:buChar char="•"/>
            </a:pPr>
            <a:r>
              <a:rPr lang="en-US" sz="2400" b="1" i="0" u="none" strike="noStrike" cap="none">
                <a:solidFill>
                  <a:schemeClr val="dk1"/>
                </a:solidFill>
                <a:latin typeface="Times New Roman"/>
                <a:ea typeface="Times New Roman"/>
                <a:cs typeface="Times New Roman"/>
                <a:sym typeface="Times New Roman"/>
              </a:rPr>
              <a:t>Principle of optimality </a:t>
            </a:r>
            <a:endParaRPr/>
          </a:p>
          <a:p>
            <a:pPr marL="342900" marR="0" lvl="0" indent="-342900" algn="l" rtl="0">
              <a:lnSpc>
                <a:spcPct val="100000"/>
              </a:lnSpc>
              <a:spcBef>
                <a:spcPts val="480"/>
              </a:spcBef>
              <a:spcAft>
                <a:spcPts val="0"/>
              </a:spcAft>
              <a:buClr>
                <a:schemeClr val="dk1"/>
              </a:buClr>
              <a:buSzPts val="1440"/>
              <a:buFont typeface="Arial"/>
              <a:buChar char="•"/>
            </a:pPr>
            <a:r>
              <a:rPr lang="en-US" sz="2400" b="1" i="0" u="none" strike="noStrike" cap="none">
                <a:solidFill>
                  <a:schemeClr val="dk1"/>
                </a:solidFill>
                <a:latin typeface="Times New Roman"/>
                <a:ea typeface="Times New Roman"/>
                <a:cs typeface="Times New Roman"/>
                <a:sym typeface="Times New Roman"/>
              </a:rPr>
              <a:t>0/1 Knapsack </a:t>
            </a:r>
            <a:endParaRPr/>
          </a:p>
          <a:p>
            <a:pPr marL="342900" marR="0" lvl="0" indent="-342900" algn="l" rtl="0">
              <a:lnSpc>
                <a:spcPct val="100000"/>
              </a:lnSpc>
              <a:spcBef>
                <a:spcPts val="480"/>
              </a:spcBef>
              <a:spcAft>
                <a:spcPts val="0"/>
              </a:spcAft>
              <a:buClr>
                <a:schemeClr val="dk1"/>
              </a:buClr>
              <a:buSzPts val="1440"/>
              <a:buFont typeface="Arial"/>
              <a:buChar char="•"/>
            </a:pPr>
            <a:r>
              <a:rPr lang="en-US" sz="2400" b="1" i="0" u="none" strike="noStrike" cap="none">
                <a:solidFill>
                  <a:schemeClr val="dk1"/>
                </a:solidFill>
                <a:latin typeface="Times New Roman"/>
                <a:ea typeface="Times New Roman"/>
                <a:cs typeface="Times New Roman"/>
                <a:sym typeface="Times New Roman"/>
              </a:rPr>
              <a:t>Largest Common Subsequence</a:t>
            </a:r>
            <a:endParaRPr/>
          </a:p>
          <a:p>
            <a:pPr marL="342900" marR="0" lvl="0" indent="-342900" algn="l" rtl="0">
              <a:lnSpc>
                <a:spcPct val="100000"/>
              </a:lnSpc>
              <a:spcBef>
                <a:spcPts val="480"/>
              </a:spcBef>
              <a:spcAft>
                <a:spcPts val="0"/>
              </a:spcAft>
              <a:buClr>
                <a:schemeClr val="dk1"/>
              </a:buClr>
              <a:buSzPts val="1440"/>
              <a:buFont typeface="Arial"/>
              <a:buChar char="•"/>
            </a:pPr>
            <a:r>
              <a:rPr lang="en-US" sz="2400" b="1" i="0" u="none" strike="noStrike" cap="none">
                <a:solidFill>
                  <a:schemeClr val="dk1"/>
                </a:solidFill>
                <a:latin typeface="Times New Roman"/>
                <a:ea typeface="Times New Roman"/>
                <a:cs typeface="Times New Roman"/>
                <a:sym typeface="Times New Roman"/>
              </a:rPr>
              <a:t>Travelling Salesperson Problem</a:t>
            </a:r>
            <a:endParaRPr/>
          </a:p>
          <a:p>
            <a:pPr marL="342900" marR="0" lvl="0" indent="-342900" algn="l" rtl="0">
              <a:lnSpc>
                <a:spcPct val="100000"/>
              </a:lnSpc>
              <a:spcBef>
                <a:spcPts val="480"/>
              </a:spcBef>
              <a:spcAft>
                <a:spcPts val="0"/>
              </a:spcAft>
              <a:buClr>
                <a:schemeClr val="dk1"/>
              </a:buClr>
              <a:buSzPts val="1440"/>
              <a:buFont typeface="Arial"/>
              <a:buChar char="•"/>
            </a:pPr>
            <a:r>
              <a:rPr lang="en-US" sz="2400" b="1" i="0" u="none" strike="noStrike" cap="none">
                <a:solidFill>
                  <a:schemeClr val="dk1"/>
                </a:solidFill>
                <a:latin typeface="Times New Roman"/>
                <a:ea typeface="Times New Roman"/>
                <a:cs typeface="Times New Roman"/>
                <a:sym typeface="Times New Roman"/>
              </a:rPr>
              <a:t>Multistage Graph problem (using Forward computation)</a:t>
            </a:r>
            <a:endParaRPr/>
          </a:p>
          <a:p>
            <a:pPr marL="342900" marR="0" lvl="0" indent="-342900" algn="l" rtl="0">
              <a:lnSpc>
                <a:spcPct val="100000"/>
              </a:lnSpc>
              <a:spcBef>
                <a:spcPts val="480"/>
              </a:spcBef>
              <a:spcAft>
                <a:spcPts val="0"/>
              </a:spcAft>
              <a:buClr>
                <a:schemeClr val="dk1"/>
              </a:buClr>
              <a:buSzPts val="2400"/>
              <a:buFont typeface="Times"/>
              <a:buNone/>
            </a:pPr>
            <a:endParaRPr sz="24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Times"/>
              <a:buNone/>
            </a:pPr>
            <a:endParaRPr sz="24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Times"/>
              <a:buNone/>
            </a:pPr>
            <a:endParaRPr sz="24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Times"/>
              <a:buNone/>
            </a:pPr>
            <a:endParaRPr sz="24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Times"/>
              <a:buNone/>
            </a:pPr>
            <a:endParaRPr sz="24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32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		          (Ref. Horowithz Sahni and Parag Dave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txBox="1"/>
          <p:nvPr/>
        </p:nvSpPr>
        <p:spPr>
          <a:xfrm>
            <a:off x="990600" y="1295400"/>
            <a:ext cx="7620000" cy="4816475"/>
          </a:xfrm>
          <a:prstGeom prst="rect">
            <a:avLst/>
          </a:prstGeom>
          <a:noFill/>
          <a:ln>
            <a:noFill/>
          </a:ln>
        </p:spPr>
        <p:txBody>
          <a:bodyPr spcFirstLastPara="1" wrap="square" lIns="91425" tIns="45700" rIns="91425" bIns="45700" anchor="t" anchorCtr="0">
            <a:spAutoFit/>
          </a:bodyPr>
          <a:lstStyle/>
          <a:p>
            <a:pPr marL="0" marR="0" lvl="0" indent="-152400" algn="l" rtl="0">
              <a:lnSpc>
                <a:spcPct val="10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  Recall definition of Fibonacci numbers:</a:t>
            </a:r>
            <a:endParaRPr dirty="0"/>
          </a:p>
          <a:p>
            <a:pPr marL="457200" marR="0" lvl="1" indent="0" algn="l" rtl="0">
              <a:lnSpc>
                <a:spcPct val="100000"/>
              </a:lnSpc>
              <a:spcBef>
                <a:spcPts val="0"/>
              </a:spcBef>
              <a:spcAft>
                <a:spcPts val="0"/>
              </a:spcAft>
              <a:buClr>
                <a:schemeClr val="dk1"/>
              </a:buClr>
              <a:buSzPts val="900"/>
              <a:buFont typeface="Times"/>
              <a:buNone/>
            </a:pPr>
            <a:endParaRPr sz="900" b="0" i="1" u="none" strike="noStrike" cap="none" dirty="0">
              <a:solidFill>
                <a:schemeClr val="dk1"/>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2400"/>
              <a:buFont typeface="Times New Roman"/>
              <a:buNone/>
            </a:pPr>
            <a:r>
              <a:rPr lang="en-US" sz="2400" b="0" i="1" u="none" strike="noStrike" cap="none" dirty="0">
                <a:solidFill>
                  <a:schemeClr val="dk1"/>
                </a:solidFill>
                <a:latin typeface="Times New Roman"/>
                <a:ea typeface="Times New Roman"/>
                <a:cs typeface="Times New Roman"/>
                <a:sym typeface="Times New Roman"/>
              </a:rPr>
              <a:t>f</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0</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 = 0</a:t>
            </a:r>
            <a:endParaRPr dirty="0"/>
          </a:p>
          <a:p>
            <a:pPr marL="457200" marR="0" lvl="1" indent="0" algn="l" rtl="0">
              <a:lnSpc>
                <a:spcPct val="100000"/>
              </a:lnSpc>
              <a:spcBef>
                <a:spcPts val="0"/>
              </a:spcBef>
              <a:spcAft>
                <a:spcPts val="0"/>
              </a:spcAft>
              <a:buClr>
                <a:schemeClr val="dk1"/>
              </a:buClr>
              <a:buSzPts val="2400"/>
              <a:buFont typeface="Times New Roman"/>
              <a:buNone/>
            </a:pPr>
            <a:r>
              <a:rPr lang="en-US" sz="2400" b="0" i="1" u="none" strike="noStrike" cap="none" dirty="0">
                <a:solidFill>
                  <a:schemeClr val="dk1"/>
                </a:solidFill>
                <a:latin typeface="Times New Roman"/>
                <a:ea typeface="Times New Roman"/>
                <a:cs typeface="Times New Roman"/>
                <a:sym typeface="Times New Roman"/>
              </a:rPr>
              <a:t>f</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1</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 = 1</a:t>
            </a:r>
            <a:endParaRPr dirty="0"/>
          </a:p>
          <a:p>
            <a:pPr marL="457200" marR="0" lvl="1" indent="0" algn="l" rtl="0">
              <a:lnSpc>
                <a:spcPct val="100000"/>
              </a:lnSpc>
              <a:spcBef>
                <a:spcPts val="0"/>
              </a:spcBef>
              <a:spcAft>
                <a:spcPts val="0"/>
              </a:spcAft>
              <a:buClr>
                <a:schemeClr val="dk1"/>
              </a:buClr>
              <a:buSzPts val="2400"/>
              <a:buFont typeface="Times New Roman"/>
              <a:buNone/>
            </a:pPr>
            <a:r>
              <a:rPr lang="en-US" sz="2400" b="0" i="1" u="none" strike="noStrike" cap="none" dirty="0">
                <a:solidFill>
                  <a:schemeClr val="dk1"/>
                </a:solidFill>
                <a:latin typeface="Times New Roman"/>
                <a:ea typeface="Times New Roman"/>
                <a:cs typeface="Times New Roman"/>
                <a:sym typeface="Times New Roman"/>
              </a:rPr>
              <a:t>f</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n</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 = f</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n</a:t>
            </a:r>
            <a:r>
              <a:rPr lang="en-US" sz="2400" b="0" i="0" u="none" strike="noStrike" cap="none" dirty="0">
                <a:solidFill>
                  <a:schemeClr val="dk1"/>
                </a:solidFill>
                <a:latin typeface="Times New Roman"/>
                <a:ea typeface="Times New Roman"/>
                <a:cs typeface="Times New Roman"/>
                <a:sym typeface="Times New Roman"/>
              </a:rPr>
              <a:t>-1)</a:t>
            </a:r>
            <a:r>
              <a:rPr lang="en-US" sz="2400" b="0" i="1" u="none" strike="noStrike" cap="none" dirty="0">
                <a:solidFill>
                  <a:schemeClr val="dk1"/>
                </a:solidFill>
                <a:latin typeface="Times New Roman"/>
                <a:ea typeface="Times New Roman"/>
                <a:cs typeface="Times New Roman"/>
                <a:sym typeface="Times New Roman"/>
              </a:rPr>
              <a:t> + f</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n</a:t>
            </a:r>
            <a:r>
              <a:rPr lang="en-US" sz="2400" b="0" i="0" u="none" strike="noStrike" cap="none" dirty="0">
                <a:solidFill>
                  <a:schemeClr val="dk1"/>
                </a:solidFill>
                <a:latin typeface="Times New Roman"/>
                <a:ea typeface="Times New Roman"/>
                <a:cs typeface="Times New Roman"/>
                <a:sym typeface="Times New Roman"/>
              </a:rPr>
              <a:t>-2)        </a:t>
            </a:r>
            <a:r>
              <a:rPr lang="en-US" sz="2400" b="0" i="1" u="none" strike="noStrike" cap="none" dirty="0">
                <a:solidFill>
                  <a:schemeClr val="dk1"/>
                </a:solidFill>
                <a:latin typeface="Times New Roman"/>
                <a:ea typeface="Times New Roman"/>
                <a:cs typeface="Times New Roman"/>
                <a:sym typeface="Times New Roman"/>
              </a:rPr>
              <a:t>for n </a:t>
            </a:r>
            <a:r>
              <a:rPr lang="en-US" sz="2400" b="0" i="0" u="none" strike="noStrike" cap="none" dirty="0">
                <a:solidFill>
                  <a:schemeClr val="dk1"/>
                </a:solidFill>
                <a:latin typeface="Times New Roman"/>
                <a:ea typeface="Times New Roman"/>
                <a:cs typeface="Times New Roman"/>
                <a:sym typeface="Times New Roman"/>
              </a:rPr>
              <a:t>≥ 1</a:t>
            </a:r>
            <a:endParaRPr dirty="0"/>
          </a:p>
          <a:p>
            <a:pPr marL="0" marR="0" lvl="0" indent="0" algn="l" rtl="0">
              <a:lnSpc>
                <a:spcPct val="100000"/>
              </a:lnSpc>
              <a:spcBef>
                <a:spcPts val="0"/>
              </a:spcBef>
              <a:spcAft>
                <a:spcPts val="0"/>
              </a:spcAft>
              <a:buClr>
                <a:schemeClr val="dk1"/>
              </a:buClr>
              <a:buSzPts val="900"/>
              <a:buFont typeface="Times"/>
              <a:buNone/>
            </a:pPr>
            <a:endParaRPr sz="900" b="0" i="0" u="none" strike="noStrike" cap="none" dirty="0">
              <a:solidFill>
                <a:schemeClr val="dk1"/>
              </a:solidFill>
              <a:latin typeface="Times New Roman"/>
              <a:ea typeface="Times New Roman"/>
              <a:cs typeface="Times New Roman"/>
              <a:sym typeface="Times New Roman"/>
            </a:endParaRPr>
          </a:p>
          <a:p>
            <a:pPr marL="0" marR="0" lvl="0" indent="-152400" algn="l" rtl="0">
              <a:lnSpc>
                <a:spcPct val="10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 Computing the </a:t>
            </a:r>
            <a:r>
              <a:rPr lang="en-US" sz="2400" b="0" i="1" u="none" strike="noStrike" cap="none" dirty="0">
                <a:solidFill>
                  <a:schemeClr val="dk1"/>
                </a:solidFill>
                <a:latin typeface="Times New Roman"/>
                <a:ea typeface="Times New Roman"/>
                <a:cs typeface="Times New Roman"/>
                <a:sym typeface="Times New Roman"/>
              </a:rPr>
              <a:t>n</a:t>
            </a:r>
            <a:r>
              <a:rPr lang="en-US" sz="2000" b="0" i="0" u="none" strike="noStrike" cap="none" baseline="30000" dirty="0">
                <a:solidFill>
                  <a:schemeClr val="dk1"/>
                </a:solidFill>
                <a:latin typeface="Times New Roman"/>
                <a:ea typeface="Times New Roman"/>
                <a:cs typeface="Times New Roman"/>
                <a:sym typeface="Times New Roman"/>
              </a:rPr>
              <a:t>th</a:t>
            </a:r>
            <a:r>
              <a:rPr lang="en-US" sz="2400" b="0" i="0" u="none" strike="noStrike" cap="none" dirty="0">
                <a:solidFill>
                  <a:schemeClr val="dk1"/>
                </a:solidFill>
                <a:latin typeface="Times New Roman"/>
                <a:ea typeface="Times New Roman"/>
                <a:cs typeface="Times New Roman"/>
                <a:sym typeface="Times New Roman"/>
              </a:rPr>
              <a:t> Fibonacci number recursively (top-down):                     f(n)</a:t>
            </a:r>
            <a:endParaRPr dirty="0"/>
          </a:p>
          <a:p>
            <a:pPr marL="0" marR="0" lvl="0" indent="0" algn="l" rtl="0">
              <a:lnSpc>
                <a:spcPct val="100000"/>
              </a:lnSpc>
              <a:spcBef>
                <a:spcPts val="0"/>
              </a:spcBef>
              <a:spcAft>
                <a:spcPts val="0"/>
              </a:spcAft>
              <a:buClr>
                <a:schemeClr val="dk1"/>
              </a:buClr>
              <a:buSzPts val="2400"/>
              <a:buFont typeface="Times"/>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dirty="0">
                <a:solidFill>
                  <a:schemeClr val="dk1"/>
                </a:solidFill>
                <a:latin typeface="Times New Roman"/>
                <a:ea typeface="Times New Roman"/>
                <a:cs typeface="Times New Roman"/>
                <a:sym typeface="Times New Roman"/>
              </a:rPr>
              <a:t>            </a:t>
            </a:r>
            <a:r>
              <a:rPr lang="en-US" sz="2400" b="0" i="1" u="none" strike="noStrike" cap="none" dirty="0">
                <a:solidFill>
                  <a:schemeClr val="dk1"/>
                </a:solidFill>
                <a:latin typeface="Times New Roman"/>
                <a:ea typeface="Times New Roman"/>
                <a:cs typeface="Times New Roman"/>
                <a:sym typeface="Times New Roman"/>
              </a:rPr>
              <a:t>f</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n-</a:t>
            </a:r>
            <a:r>
              <a:rPr lang="en-US" sz="2400" b="0" i="0" u="none" strike="noStrike" cap="none" dirty="0">
                <a:solidFill>
                  <a:schemeClr val="dk1"/>
                </a:solidFill>
                <a:latin typeface="Times New Roman"/>
                <a:ea typeface="Times New Roman"/>
                <a:cs typeface="Times New Roman"/>
                <a:sym typeface="Times New Roman"/>
              </a:rPr>
              <a:t>1)             </a:t>
            </a:r>
            <a:r>
              <a:rPr lang="en-US" sz="2400" b="0" i="1" u="none" strike="noStrike" cap="none" dirty="0">
                <a:solidFill>
                  <a:schemeClr val="dk1"/>
                </a:solidFill>
                <a:latin typeface="Times New Roman"/>
                <a:ea typeface="Times New Roman"/>
                <a:cs typeface="Times New Roman"/>
                <a:sym typeface="Times New Roman"/>
              </a:rPr>
              <a:t> +             f</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n-</a:t>
            </a:r>
            <a:r>
              <a:rPr lang="en-US" sz="2400" b="0" i="0" u="none" strike="noStrike" cap="none" dirty="0">
                <a:solidFill>
                  <a:schemeClr val="dk1"/>
                </a:solidFill>
                <a:latin typeface="Times New Roman"/>
                <a:ea typeface="Times New Roman"/>
                <a:cs typeface="Times New Roman"/>
                <a:sym typeface="Times New Roman"/>
              </a:rPr>
              <a:t>2)</a:t>
            </a:r>
            <a:endParaRPr dirty="0"/>
          </a:p>
          <a:p>
            <a:pPr marL="0" marR="0" lvl="0" indent="0" algn="l" rtl="0">
              <a:lnSpc>
                <a:spcPct val="100000"/>
              </a:lnSpc>
              <a:spcBef>
                <a:spcPts val="0"/>
              </a:spcBef>
              <a:spcAft>
                <a:spcPts val="0"/>
              </a:spcAft>
              <a:buClr>
                <a:schemeClr val="dk1"/>
              </a:buClr>
              <a:buSzPts val="2400"/>
              <a:buFont typeface="Times"/>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r>
              <a:rPr lang="en-US" sz="2400" b="0" i="1" u="none" strike="noStrike" cap="none" dirty="0">
                <a:solidFill>
                  <a:schemeClr val="dk1"/>
                </a:solidFill>
                <a:latin typeface="Times New Roman"/>
                <a:ea typeface="Times New Roman"/>
                <a:cs typeface="Times New Roman"/>
                <a:sym typeface="Times New Roman"/>
              </a:rPr>
              <a:t>f</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n-</a:t>
            </a:r>
            <a:r>
              <a:rPr lang="en-US" sz="2400" b="0" i="0" u="none" strike="noStrike" cap="none" dirty="0">
                <a:solidFill>
                  <a:schemeClr val="dk1"/>
                </a:solidFill>
                <a:latin typeface="Times New Roman"/>
                <a:ea typeface="Times New Roman"/>
                <a:cs typeface="Times New Roman"/>
                <a:sym typeface="Times New Roman"/>
              </a:rPr>
              <a:t>2)     </a:t>
            </a:r>
            <a:r>
              <a:rPr lang="en-US" sz="2400" b="0" i="1" u="none" strike="noStrike" cap="none" dirty="0">
                <a:solidFill>
                  <a:schemeClr val="dk1"/>
                </a:solidFill>
                <a:latin typeface="Times New Roman"/>
                <a:ea typeface="Times New Roman"/>
                <a:cs typeface="Times New Roman"/>
                <a:sym typeface="Times New Roman"/>
              </a:rPr>
              <a:t>+     f</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n-</a:t>
            </a:r>
            <a:r>
              <a:rPr lang="en-US" sz="2400" b="0" i="0" u="none" strike="noStrike" cap="none" dirty="0">
                <a:solidFill>
                  <a:schemeClr val="dk1"/>
                </a:solidFill>
                <a:latin typeface="Times New Roman"/>
                <a:ea typeface="Times New Roman"/>
                <a:cs typeface="Times New Roman"/>
                <a:sym typeface="Times New Roman"/>
              </a:rPr>
              <a:t>3)          </a:t>
            </a:r>
            <a:r>
              <a:rPr lang="en-US" sz="2400" b="0" i="1" u="none" strike="noStrike" cap="none" dirty="0">
                <a:solidFill>
                  <a:schemeClr val="dk1"/>
                </a:solidFill>
                <a:latin typeface="Times New Roman"/>
                <a:ea typeface="Times New Roman"/>
                <a:cs typeface="Times New Roman"/>
                <a:sym typeface="Times New Roman"/>
              </a:rPr>
              <a:t>f</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n-</a:t>
            </a:r>
            <a:r>
              <a:rPr lang="en-US" sz="2400" b="0" i="0" u="none" strike="noStrike" cap="none" dirty="0">
                <a:solidFill>
                  <a:schemeClr val="dk1"/>
                </a:solidFill>
                <a:latin typeface="Times New Roman"/>
                <a:ea typeface="Times New Roman"/>
                <a:cs typeface="Times New Roman"/>
                <a:sym typeface="Times New Roman"/>
              </a:rPr>
              <a:t>3)     </a:t>
            </a:r>
            <a:r>
              <a:rPr lang="en-US" sz="2400" b="0" i="1" u="none" strike="noStrike" cap="none" dirty="0">
                <a:solidFill>
                  <a:schemeClr val="dk1"/>
                </a:solidFill>
                <a:latin typeface="Times New Roman"/>
                <a:ea typeface="Times New Roman"/>
                <a:cs typeface="Times New Roman"/>
                <a:sym typeface="Times New Roman"/>
              </a:rPr>
              <a:t>+     f</a:t>
            </a:r>
            <a:r>
              <a:rPr lang="en-US" sz="2400" b="0" i="0" u="none" strike="noStrike" cap="none" dirty="0">
                <a:solidFill>
                  <a:schemeClr val="dk1"/>
                </a:solidFill>
                <a:latin typeface="Times New Roman"/>
                <a:ea typeface="Times New Roman"/>
                <a:cs typeface="Times New Roman"/>
                <a:sym typeface="Times New Roman"/>
              </a:rPr>
              <a:t>(</a:t>
            </a:r>
            <a:r>
              <a:rPr lang="en-US" sz="2400" b="0" i="1" u="none" strike="noStrike" cap="none" dirty="0">
                <a:solidFill>
                  <a:schemeClr val="dk1"/>
                </a:solidFill>
                <a:latin typeface="Times New Roman"/>
                <a:ea typeface="Times New Roman"/>
                <a:cs typeface="Times New Roman"/>
                <a:sym typeface="Times New Roman"/>
              </a:rPr>
              <a:t>n-</a:t>
            </a:r>
            <a:r>
              <a:rPr lang="en-US" sz="2400" b="0" i="0" u="none" strike="noStrike" cap="none" dirty="0">
                <a:solidFill>
                  <a:schemeClr val="dk1"/>
                </a:solidFill>
                <a:latin typeface="Times New Roman"/>
                <a:ea typeface="Times New Roman"/>
                <a:cs typeface="Times New Roman"/>
                <a:sym typeface="Times New Roman"/>
              </a:rPr>
              <a:t>4)</a:t>
            </a:r>
            <a:endParaRPr dirty="0"/>
          </a:p>
          <a:p>
            <a:pPr marL="0" marR="0" lvl="0" indent="0" algn="l" rtl="0">
              <a:lnSpc>
                <a:spcPct val="100000"/>
              </a:lnSpc>
              <a:spcBef>
                <a:spcPts val="0"/>
              </a:spcBef>
              <a:spcAft>
                <a:spcPts val="0"/>
              </a:spcAft>
              <a:buClr>
                <a:schemeClr val="dk1"/>
              </a:buClr>
              <a:buSzPts val="900"/>
              <a:buFont typeface="Times"/>
              <a:buNone/>
            </a:pPr>
            <a:endParaRPr sz="9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4000"/>
              <a:buFont typeface="Times New Roman"/>
              <a:buNone/>
            </a:pPr>
            <a:r>
              <a:rPr lang="en-US" sz="4000" b="0" i="0" u="none" strike="noStrike" cap="none" dirty="0">
                <a:solidFill>
                  <a:schemeClr val="dk1"/>
                </a:solidFill>
                <a:latin typeface="Times New Roman"/>
                <a:ea typeface="Times New Roman"/>
                <a:cs typeface="Times New Roman"/>
                <a:sym typeface="Times New Roman"/>
              </a:rPr>
              <a:t>               ...</a:t>
            </a:r>
            <a:endParaRPr dirty="0"/>
          </a:p>
        </p:txBody>
      </p:sp>
      <p:cxnSp>
        <p:nvCxnSpPr>
          <p:cNvPr id="140" name="Google Shape;140;p8"/>
          <p:cNvCxnSpPr/>
          <p:nvPr/>
        </p:nvCxnSpPr>
        <p:spPr>
          <a:xfrm flipH="1">
            <a:off x="2590800" y="3886200"/>
            <a:ext cx="1219200" cy="381000"/>
          </a:xfrm>
          <a:prstGeom prst="straightConnector1">
            <a:avLst/>
          </a:prstGeom>
          <a:noFill/>
          <a:ln w="9525" cap="flat" cmpd="sng">
            <a:solidFill>
              <a:schemeClr val="dk1"/>
            </a:solidFill>
            <a:prstDash val="solid"/>
            <a:miter lim="800000"/>
            <a:headEnd type="none" w="med" len="med"/>
            <a:tailEnd type="triangle" w="med" len="med"/>
          </a:ln>
        </p:spPr>
      </p:cxnSp>
      <p:cxnSp>
        <p:nvCxnSpPr>
          <p:cNvPr id="141" name="Google Shape;141;p8"/>
          <p:cNvCxnSpPr/>
          <p:nvPr/>
        </p:nvCxnSpPr>
        <p:spPr>
          <a:xfrm>
            <a:off x="3810000" y="3886200"/>
            <a:ext cx="1143000" cy="381000"/>
          </a:xfrm>
          <a:prstGeom prst="straightConnector1">
            <a:avLst/>
          </a:prstGeom>
          <a:noFill/>
          <a:ln w="9525" cap="flat" cmpd="sng">
            <a:solidFill>
              <a:schemeClr val="dk1"/>
            </a:solidFill>
            <a:prstDash val="solid"/>
            <a:miter lim="800000"/>
            <a:headEnd type="none" w="med" len="med"/>
            <a:tailEnd type="triangle" w="med" len="med"/>
          </a:ln>
        </p:spPr>
      </p:cxnSp>
      <p:cxnSp>
        <p:nvCxnSpPr>
          <p:cNvPr id="142" name="Google Shape;142;p8"/>
          <p:cNvCxnSpPr/>
          <p:nvPr/>
        </p:nvCxnSpPr>
        <p:spPr>
          <a:xfrm flipH="1">
            <a:off x="1600200" y="4572000"/>
            <a:ext cx="762000" cy="381000"/>
          </a:xfrm>
          <a:prstGeom prst="straightConnector1">
            <a:avLst/>
          </a:prstGeom>
          <a:noFill/>
          <a:ln w="9525" cap="flat" cmpd="sng">
            <a:solidFill>
              <a:schemeClr val="dk1"/>
            </a:solidFill>
            <a:prstDash val="solid"/>
            <a:miter lim="800000"/>
            <a:headEnd type="none" w="med" len="med"/>
            <a:tailEnd type="triangle" w="med" len="med"/>
          </a:ln>
        </p:spPr>
      </p:cxnSp>
      <p:cxnSp>
        <p:nvCxnSpPr>
          <p:cNvPr id="143" name="Google Shape;143;p8"/>
          <p:cNvCxnSpPr/>
          <p:nvPr/>
        </p:nvCxnSpPr>
        <p:spPr>
          <a:xfrm>
            <a:off x="2362200" y="4572000"/>
            <a:ext cx="762000" cy="457200"/>
          </a:xfrm>
          <a:prstGeom prst="straightConnector1">
            <a:avLst/>
          </a:prstGeom>
          <a:noFill/>
          <a:ln w="9525" cap="flat" cmpd="sng">
            <a:solidFill>
              <a:schemeClr val="dk1"/>
            </a:solidFill>
            <a:prstDash val="solid"/>
            <a:miter lim="800000"/>
            <a:headEnd type="none" w="med" len="med"/>
            <a:tailEnd type="triangle" w="med" len="med"/>
          </a:ln>
        </p:spPr>
      </p:cxnSp>
      <p:cxnSp>
        <p:nvCxnSpPr>
          <p:cNvPr id="144" name="Google Shape;144;p8"/>
          <p:cNvCxnSpPr/>
          <p:nvPr/>
        </p:nvCxnSpPr>
        <p:spPr>
          <a:xfrm flipH="1">
            <a:off x="4648200" y="4572000"/>
            <a:ext cx="685800" cy="381000"/>
          </a:xfrm>
          <a:prstGeom prst="straightConnector1">
            <a:avLst/>
          </a:prstGeom>
          <a:noFill/>
          <a:ln w="9525" cap="flat" cmpd="sng">
            <a:solidFill>
              <a:schemeClr val="dk1"/>
            </a:solidFill>
            <a:prstDash val="solid"/>
            <a:miter lim="800000"/>
            <a:headEnd type="none" w="med" len="med"/>
            <a:tailEnd type="triangle" w="med" len="med"/>
          </a:ln>
        </p:spPr>
      </p:cxnSp>
      <p:cxnSp>
        <p:nvCxnSpPr>
          <p:cNvPr id="145" name="Google Shape;145;p8"/>
          <p:cNvCxnSpPr/>
          <p:nvPr/>
        </p:nvCxnSpPr>
        <p:spPr>
          <a:xfrm>
            <a:off x="5334000" y="4572000"/>
            <a:ext cx="838200" cy="381000"/>
          </a:xfrm>
          <a:prstGeom prst="straightConnector1">
            <a:avLst/>
          </a:prstGeom>
          <a:noFill/>
          <a:ln w="9525" cap="flat" cmpd="sng">
            <a:solidFill>
              <a:schemeClr val="dk1"/>
            </a:solidFill>
            <a:prstDash val="solid"/>
            <a:miter lim="800000"/>
            <a:headEnd type="none" w="med" len="med"/>
            <a:tailEnd type="triangle" w="med" len="med"/>
          </a:ln>
        </p:spPr>
      </p:cxnSp>
      <p:sp>
        <p:nvSpPr>
          <p:cNvPr id="2" name="TextBox 1">
            <a:extLst>
              <a:ext uri="{FF2B5EF4-FFF2-40B4-BE49-F238E27FC236}">
                <a16:creationId xmlns:a16="http://schemas.microsoft.com/office/drawing/2014/main" id="{9B056304-8995-1FB5-CBCC-756CA18F1378}"/>
              </a:ext>
            </a:extLst>
          </p:cNvPr>
          <p:cNvSpPr txBox="1"/>
          <p:nvPr/>
        </p:nvSpPr>
        <p:spPr>
          <a:xfrm>
            <a:off x="1600201" y="463463"/>
            <a:ext cx="4036512" cy="584775"/>
          </a:xfrm>
          <a:prstGeom prst="rect">
            <a:avLst/>
          </a:prstGeom>
          <a:noFill/>
        </p:spPr>
        <p:txBody>
          <a:bodyPr wrap="square" rtlCol="0">
            <a:spAutoFit/>
          </a:bodyPr>
          <a:lstStyle/>
          <a:p>
            <a:r>
              <a:rPr lang="en-US" sz="3200" b="0" i="0" u="none" strike="noStrike" cap="none" dirty="0">
                <a:solidFill>
                  <a:schemeClr val="dk1"/>
                </a:solidFill>
                <a:latin typeface="Times New Roman"/>
                <a:ea typeface="Times New Roman"/>
                <a:cs typeface="Times New Roman"/>
                <a:sym typeface="Times New Roman"/>
              </a:rPr>
              <a:t>Fibonacci series </a:t>
            </a:r>
            <a:endParaRPr lang="en-IN" sz="3200" dirty="0"/>
          </a:p>
        </p:txBody>
      </p:sp>
    </p:spTree>
    <p:extLst>
      <p:ext uri="{BB962C8B-B14F-4D97-AF65-F5344CB8AC3E}">
        <p14:creationId xmlns:p14="http://schemas.microsoft.com/office/powerpoint/2010/main" val="29654778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24">
          <a:extLst>
            <a:ext uri="{FF2B5EF4-FFF2-40B4-BE49-F238E27FC236}">
              <a16:creationId xmlns:a16="http://schemas.microsoft.com/office/drawing/2014/main" id="{F4654610-0849-773B-4E76-244188134B00}"/>
            </a:ext>
          </a:extLst>
        </p:cNvPr>
        <p:cNvGrpSpPr/>
        <p:nvPr/>
      </p:nvGrpSpPr>
      <p:grpSpPr>
        <a:xfrm>
          <a:off x="0" y="0"/>
          <a:ext cx="0" cy="0"/>
          <a:chOff x="0" y="0"/>
          <a:chExt cx="0" cy="0"/>
        </a:xfrm>
      </p:grpSpPr>
      <p:sp>
        <p:nvSpPr>
          <p:cNvPr id="626" name="Google Shape;626;p58">
            <a:extLst>
              <a:ext uri="{FF2B5EF4-FFF2-40B4-BE49-F238E27FC236}">
                <a16:creationId xmlns:a16="http://schemas.microsoft.com/office/drawing/2014/main" id="{2D939D3E-E648-BE31-7A48-E1FD04357B4C}"/>
              </a:ext>
            </a:extLst>
          </p:cNvPr>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100</a:t>
            </a:fld>
            <a:endParaRPr/>
          </a:p>
        </p:txBody>
      </p:sp>
      <p:sp>
        <p:nvSpPr>
          <p:cNvPr id="627" name="Google Shape;627;p58">
            <a:extLst>
              <a:ext uri="{FF2B5EF4-FFF2-40B4-BE49-F238E27FC236}">
                <a16:creationId xmlns:a16="http://schemas.microsoft.com/office/drawing/2014/main" id="{C2699E10-30DA-098B-0A25-6E7B3544ED83}"/>
              </a:ext>
            </a:extLst>
          </p:cNvPr>
          <p:cNvSpPr txBox="1"/>
          <p:nvPr/>
        </p:nvSpPr>
        <p:spPr>
          <a:xfrm>
            <a:off x="3052762" y="2424112"/>
            <a:ext cx="9144000" cy="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pic>
        <p:nvPicPr>
          <p:cNvPr id="5" name="Picture 4">
            <a:extLst>
              <a:ext uri="{FF2B5EF4-FFF2-40B4-BE49-F238E27FC236}">
                <a16:creationId xmlns:a16="http://schemas.microsoft.com/office/drawing/2014/main" id="{6BEF5CAB-080A-C348-190D-03C16885E27E}"/>
              </a:ext>
            </a:extLst>
          </p:cNvPr>
          <p:cNvPicPr>
            <a:picLocks noChangeAspect="1"/>
          </p:cNvPicPr>
          <p:nvPr/>
        </p:nvPicPr>
        <p:blipFill>
          <a:blip r:embed="rId3"/>
          <a:stretch>
            <a:fillRect/>
          </a:stretch>
        </p:blipFill>
        <p:spPr>
          <a:xfrm>
            <a:off x="2410053" y="136525"/>
            <a:ext cx="4767815" cy="2397715"/>
          </a:xfrm>
          <a:prstGeom prst="rect">
            <a:avLst/>
          </a:prstGeom>
        </p:spPr>
      </p:pic>
      <p:sp>
        <p:nvSpPr>
          <p:cNvPr id="7" name="TextBox 6">
            <a:extLst>
              <a:ext uri="{FF2B5EF4-FFF2-40B4-BE49-F238E27FC236}">
                <a16:creationId xmlns:a16="http://schemas.microsoft.com/office/drawing/2014/main" id="{71B658D0-6DB9-0BF2-CFB5-05C50C49D77A}"/>
              </a:ext>
            </a:extLst>
          </p:cNvPr>
          <p:cNvSpPr txBox="1"/>
          <p:nvPr/>
        </p:nvSpPr>
        <p:spPr>
          <a:xfrm>
            <a:off x="187233" y="2165049"/>
            <a:ext cx="7929155" cy="3477875"/>
          </a:xfrm>
          <a:prstGeom prst="rect">
            <a:avLst/>
          </a:prstGeom>
          <a:noFill/>
        </p:spPr>
        <p:txBody>
          <a:bodyPr wrap="square">
            <a:spAutoFit/>
          </a:bodyPr>
          <a:lstStyle/>
          <a:p>
            <a:pPr algn="l">
              <a:lnSpc>
                <a:spcPts val="2400"/>
              </a:lnSpc>
              <a:buNone/>
            </a:pPr>
            <a:r>
              <a:rPr lang="en-US" b="1" i="0" dirty="0">
                <a:solidFill>
                  <a:srgbClr val="242424"/>
                </a:solidFill>
                <a:effectLst/>
                <a:latin typeface="source-serif-pro"/>
              </a:rPr>
              <a:t>Step 5:</a:t>
            </a:r>
          </a:p>
          <a:p>
            <a:pPr algn="l">
              <a:lnSpc>
                <a:spcPts val="2400"/>
              </a:lnSpc>
              <a:buNone/>
            </a:pPr>
            <a:r>
              <a:rPr lang="en-US" b="0" i="0" dirty="0">
                <a:solidFill>
                  <a:srgbClr val="242424"/>
                </a:solidFill>
                <a:effectLst/>
                <a:latin typeface="source-serif-pro"/>
              </a:rPr>
              <a:t>Stage 1</a:t>
            </a:r>
          </a:p>
          <a:p>
            <a:pPr algn="l">
              <a:lnSpc>
                <a:spcPts val="2400"/>
              </a:lnSpc>
              <a:buNone/>
            </a:pPr>
            <a:r>
              <a:rPr lang="en-US" b="0" i="0" dirty="0">
                <a:solidFill>
                  <a:srgbClr val="242424"/>
                </a:solidFill>
                <a:effectLst/>
                <a:latin typeface="source-serif-pro"/>
              </a:rPr>
              <a:t>cost(1,1) = </a:t>
            </a:r>
            <a:r>
              <a:rPr lang="en-US" b="0" i="0" dirty="0" smtClean="0">
                <a:solidFill>
                  <a:srgbClr val="242424"/>
                </a:solidFill>
                <a:effectLst/>
                <a:latin typeface="source-serif-pro"/>
              </a:rPr>
              <a:t>min { c(1,2</a:t>
            </a:r>
            <a:r>
              <a:rPr lang="en-US" b="0" i="0" dirty="0">
                <a:solidFill>
                  <a:srgbClr val="242424"/>
                </a:solidFill>
                <a:effectLst/>
                <a:latin typeface="source-serif-pro"/>
              </a:rPr>
              <a:t>)+cost(2,2), </a:t>
            </a:r>
            <a:endParaRPr lang="en-US" b="0" i="0" dirty="0" smtClean="0">
              <a:solidFill>
                <a:srgbClr val="242424"/>
              </a:solidFill>
              <a:effectLst/>
              <a:latin typeface="source-serif-pro"/>
            </a:endParaRPr>
          </a:p>
          <a:p>
            <a:pPr algn="l">
              <a:lnSpc>
                <a:spcPts val="2400"/>
              </a:lnSpc>
              <a:buNone/>
            </a:pPr>
            <a:r>
              <a:rPr lang="en-US" dirty="0">
                <a:solidFill>
                  <a:srgbClr val="242424"/>
                </a:solidFill>
                <a:latin typeface="source-serif-pro"/>
              </a:rPr>
              <a:t>	</a:t>
            </a:r>
            <a:r>
              <a:rPr lang="en-US" dirty="0" smtClean="0">
                <a:solidFill>
                  <a:srgbClr val="242424"/>
                </a:solidFill>
                <a:latin typeface="source-serif-pro"/>
              </a:rPr>
              <a:t>		     </a:t>
            </a:r>
            <a:r>
              <a:rPr lang="en-US" b="0" i="0" dirty="0" smtClean="0">
                <a:solidFill>
                  <a:srgbClr val="242424"/>
                </a:solidFill>
                <a:effectLst/>
                <a:latin typeface="source-serif-pro"/>
              </a:rPr>
              <a:t>c(1,3</a:t>
            </a:r>
            <a:r>
              <a:rPr lang="en-US" b="0" i="0" dirty="0">
                <a:solidFill>
                  <a:srgbClr val="242424"/>
                </a:solidFill>
                <a:effectLst/>
                <a:latin typeface="source-serif-pro"/>
              </a:rPr>
              <a:t>)+cost(2,3), </a:t>
            </a:r>
            <a:endParaRPr lang="en-US" b="0" i="0" dirty="0" smtClean="0">
              <a:solidFill>
                <a:srgbClr val="242424"/>
              </a:solidFill>
              <a:effectLst/>
              <a:latin typeface="source-serif-pro"/>
            </a:endParaRPr>
          </a:p>
          <a:p>
            <a:pPr algn="l">
              <a:lnSpc>
                <a:spcPts val="2400"/>
              </a:lnSpc>
              <a:buNone/>
            </a:pPr>
            <a:r>
              <a:rPr lang="en-US" dirty="0">
                <a:solidFill>
                  <a:srgbClr val="242424"/>
                </a:solidFill>
                <a:latin typeface="source-serif-pro"/>
              </a:rPr>
              <a:t>	</a:t>
            </a:r>
            <a:r>
              <a:rPr lang="en-US" dirty="0" smtClean="0">
                <a:solidFill>
                  <a:srgbClr val="242424"/>
                </a:solidFill>
                <a:latin typeface="source-serif-pro"/>
              </a:rPr>
              <a:t>		     </a:t>
            </a:r>
            <a:r>
              <a:rPr lang="en-US" b="0" i="0" dirty="0" smtClean="0">
                <a:solidFill>
                  <a:srgbClr val="242424"/>
                </a:solidFill>
                <a:effectLst/>
                <a:latin typeface="source-serif-pro"/>
              </a:rPr>
              <a:t>c(1,4</a:t>
            </a:r>
            <a:r>
              <a:rPr lang="en-US" b="0" i="0" dirty="0">
                <a:solidFill>
                  <a:srgbClr val="242424"/>
                </a:solidFill>
                <a:effectLst/>
                <a:latin typeface="source-serif-pro"/>
              </a:rPr>
              <a:t>)+cost(2,4), </a:t>
            </a:r>
            <a:endParaRPr lang="en-US" b="0" i="0" dirty="0" smtClean="0">
              <a:solidFill>
                <a:srgbClr val="242424"/>
              </a:solidFill>
              <a:effectLst/>
              <a:latin typeface="source-serif-pro"/>
            </a:endParaRPr>
          </a:p>
          <a:p>
            <a:pPr algn="l">
              <a:lnSpc>
                <a:spcPts val="2400"/>
              </a:lnSpc>
              <a:buNone/>
            </a:pPr>
            <a:r>
              <a:rPr lang="en-US" dirty="0">
                <a:solidFill>
                  <a:srgbClr val="242424"/>
                </a:solidFill>
                <a:latin typeface="source-serif-pro"/>
              </a:rPr>
              <a:t> </a:t>
            </a:r>
            <a:r>
              <a:rPr lang="en-US" dirty="0" smtClean="0">
                <a:solidFill>
                  <a:srgbClr val="242424"/>
                </a:solidFill>
                <a:latin typeface="source-serif-pro"/>
              </a:rPr>
              <a:t>      			     </a:t>
            </a:r>
            <a:r>
              <a:rPr lang="en-US" b="0" i="0" dirty="0" smtClean="0">
                <a:solidFill>
                  <a:srgbClr val="242424"/>
                </a:solidFill>
                <a:effectLst/>
                <a:latin typeface="source-serif-pro"/>
              </a:rPr>
              <a:t>c(1,5</a:t>
            </a:r>
            <a:r>
              <a:rPr lang="en-US" b="0" i="0" dirty="0">
                <a:solidFill>
                  <a:srgbClr val="242424"/>
                </a:solidFill>
                <a:effectLst/>
                <a:latin typeface="source-serif-pro"/>
              </a:rPr>
              <a:t>)+cost(2,5)}</a:t>
            </a:r>
          </a:p>
          <a:p>
            <a:pPr algn="l">
              <a:lnSpc>
                <a:spcPts val="2400"/>
              </a:lnSpc>
              <a:buNone/>
            </a:pPr>
            <a:r>
              <a:rPr lang="en-US" b="0" i="0" dirty="0" smtClean="0">
                <a:solidFill>
                  <a:srgbClr val="242424"/>
                </a:solidFill>
                <a:effectLst/>
                <a:latin typeface="source-serif-pro"/>
              </a:rPr>
              <a:t>		= min { 9+7</a:t>
            </a:r>
            <a:r>
              <a:rPr lang="en-US" b="0" i="0" dirty="0">
                <a:solidFill>
                  <a:srgbClr val="242424"/>
                </a:solidFill>
                <a:effectLst/>
                <a:latin typeface="source-serif-pro"/>
              </a:rPr>
              <a:t>, 7+9, 3+18, 2+15</a:t>
            </a:r>
            <a:r>
              <a:rPr lang="en-US" b="0" i="0" dirty="0" smtClean="0">
                <a:solidFill>
                  <a:srgbClr val="242424"/>
                </a:solidFill>
                <a:effectLst/>
                <a:latin typeface="source-serif-pro"/>
              </a:rPr>
              <a:t>}</a:t>
            </a:r>
          </a:p>
          <a:p>
            <a:pPr algn="l">
              <a:lnSpc>
                <a:spcPts val="2400"/>
              </a:lnSpc>
              <a:buNone/>
            </a:pPr>
            <a:r>
              <a:rPr lang="en-US" dirty="0">
                <a:solidFill>
                  <a:srgbClr val="242424"/>
                </a:solidFill>
                <a:latin typeface="source-serif-pro"/>
              </a:rPr>
              <a:t>	</a:t>
            </a:r>
            <a:r>
              <a:rPr lang="en-US" dirty="0" smtClean="0">
                <a:solidFill>
                  <a:srgbClr val="242424"/>
                </a:solidFill>
                <a:latin typeface="source-serif-pro"/>
              </a:rPr>
              <a:t>	</a:t>
            </a:r>
            <a:r>
              <a:rPr lang="en-US" b="0" i="0" dirty="0" smtClean="0">
                <a:solidFill>
                  <a:srgbClr val="242424"/>
                </a:solidFill>
                <a:effectLst/>
                <a:latin typeface="source-serif-pro"/>
              </a:rPr>
              <a:t>=</a:t>
            </a:r>
            <a:r>
              <a:rPr lang="en-US" b="0" i="0" dirty="0">
                <a:solidFill>
                  <a:srgbClr val="242424"/>
                </a:solidFill>
                <a:effectLst/>
                <a:latin typeface="source-serif-pro"/>
              </a:rPr>
              <a:t>min{16,16,21,17</a:t>
            </a:r>
            <a:r>
              <a:rPr lang="en-US" b="0" i="0" dirty="0" smtClean="0">
                <a:solidFill>
                  <a:srgbClr val="242424"/>
                </a:solidFill>
                <a:effectLst/>
                <a:latin typeface="source-serif-pro"/>
              </a:rPr>
              <a:t>}</a:t>
            </a:r>
          </a:p>
          <a:p>
            <a:pPr algn="l">
              <a:lnSpc>
                <a:spcPts val="2400"/>
              </a:lnSpc>
              <a:buNone/>
            </a:pPr>
            <a:r>
              <a:rPr lang="en-US" dirty="0">
                <a:solidFill>
                  <a:srgbClr val="242424"/>
                </a:solidFill>
                <a:latin typeface="source-serif-pro"/>
              </a:rPr>
              <a:t>	</a:t>
            </a:r>
            <a:r>
              <a:rPr lang="en-US" dirty="0" smtClean="0">
                <a:solidFill>
                  <a:srgbClr val="242424"/>
                </a:solidFill>
                <a:latin typeface="source-serif-pro"/>
              </a:rPr>
              <a:t>	</a:t>
            </a:r>
            <a:r>
              <a:rPr lang="en-US" b="0" i="0" dirty="0" smtClean="0">
                <a:solidFill>
                  <a:srgbClr val="242424"/>
                </a:solidFill>
                <a:effectLst/>
                <a:latin typeface="source-serif-pro"/>
              </a:rPr>
              <a:t>=</a:t>
            </a:r>
            <a:r>
              <a:rPr lang="en-US" b="0" i="0" dirty="0">
                <a:solidFill>
                  <a:srgbClr val="242424"/>
                </a:solidFill>
                <a:effectLst/>
                <a:latin typeface="source-serif-pro"/>
              </a:rPr>
              <a:t>16</a:t>
            </a:r>
          </a:p>
          <a:p>
            <a:pPr algn="l">
              <a:lnSpc>
                <a:spcPts val="2400"/>
              </a:lnSpc>
              <a:buNone/>
            </a:pPr>
            <a:endParaRPr lang="en-US" b="0" i="0" dirty="0" smtClean="0">
              <a:solidFill>
                <a:srgbClr val="242424"/>
              </a:solidFill>
              <a:effectLst/>
              <a:latin typeface="source-serif-pro"/>
            </a:endParaRPr>
          </a:p>
          <a:p>
            <a:pPr algn="l">
              <a:lnSpc>
                <a:spcPts val="2400"/>
              </a:lnSpc>
              <a:buNone/>
            </a:pPr>
            <a:r>
              <a:rPr lang="en-US" b="0" i="0" dirty="0" smtClean="0">
                <a:solidFill>
                  <a:srgbClr val="242424"/>
                </a:solidFill>
                <a:effectLst/>
                <a:latin typeface="source-serif-pro"/>
              </a:rPr>
              <a:t>D[1</a:t>
            </a:r>
            <a:r>
              <a:rPr lang="en-US" b="0" i="0" dirty="0">
                <a:solidFill>
                  <a:srgbClr val="242424"/>
                </a:solidFill>
                <a:effectLst/>
                <a:latin typeface="source-serif-pro"/>
              </a:rPr>
              <a:t>] = 2 (we can take 3 also </a:t>
            </a:r>
            <a:r>
              <a:rPr lang="en-US" b="0" i="0" dirty="0" smtClean="0">
                <a:solidFill>
                  <a:srgbClr val="242424"/>
                </a:solidFill>
                <a:effectLst/>
                <a:latin typeface="source-serif-pro"/>
              </a:rPr>
              <a:t>)</a:t>
            </a:r>
            <a:endParaRPr lang="en-US" b="0" i="0" dirty="0">
              <a:solidFill>
                <a:srgbClr val="242424"/>
              </a:solidFill>
              <a:effectLst/>
              <a:latin typeface="source-serif-pro"/>
            </a:endParaRPr>
          </a:p>
        </p:txBody>
      </p:sp>
    </p:spTree>
    <p:extLst>
      <p:ext uri="{BB962C8B-B14F-4D97-AF65-F5344CB8AC3E}">
        <p14:creationId xmlns:p14="http://schemas.microsoft.com/office/powerpoint/2010/main" val="14107532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24">
          <a:extLst>
            <a:ext uri="{FF2B5EF4-FFF2-40B4-BE49-F238E27FC236}">
              <a16:creationId xmlns:a16="http://schemas.microsoft.com/office/drawing/2014/main" id="{F4654610-0849-773B-4E76-244188134B00}"/>
            </a:ext>
          </a:extLst>
        </p:cNvPr>
        <p:cNvGrpSpPr/>
        <p:nvPr/>
      </p:nvGrpSpPr>
      <p:grpSpPr>
        <a:xfrm>
          <a:off x="0" y="0"/>
          <a:ext cx="0" cy="0"/>
          <a:chOff x="0" y="0"/>
          <a:chExt cx="0" cy="0"/>
        </a:xfrm>
      </p:grpSpPr>
      <p:sp>
        <p:nvSpPr>
          <p:cNvPr id="626" name="Google Shape;626;p58">
            <a:extLst>
              <a:ext uri="{FF2B5EF4-FFF2-40B4-BE49-F238E27FC236}">
                <a16:creationId xmlns:a16="http://schemas.microsoft.com/office/drawing/2014/main" id="{2D939D3E-E648-BE31-7A48-E1FD04357B4C}"/>
              </a:ext>
            </a:extLst>
          </p:cNvPr>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101</a:t>
            </a:fld>
            <a:endParaRPr/>
          </a:p>
        </p:txBody>
      </p:sp>
      <p:sp>
        <p:nvSpPr>
          <p:cNvPr id="627" name="Google Shape;627;p58">
            <a:extLst>
              <a:ext uri="{FF2B5EF4-FFF2-40B4-BE49-F238E27FC236}">
                <a16:creationId xmlns:a16="http://schemas.microsoft.com/office/drawing/2014/main" id="{C2699E10-30DA-098B-0A25-6E7B3544ED83}"/>
              </a:ext>
            </a:extLst>
          </p:cNvPr>
          <p:cNvSpPr txBox="1"/>
          <p:nvPr/>
        </p:nvSpPr>
        <p:spPr>
          <a:xfrm>
            <a:off x="3052762" y="2424112"/>
            <a:ext cx="9144000" cy="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pic>
        <p:nvPicPr>
          <p:cNvPr id="5" name="Picture 4">
            <a:extLst>
              <a:ext uri="{FF2B5EF4-FFF2-40B4-BE49-F238E27FC236}">
                <a16:creationId xmlns:a16="http://schemas.microsoft.com/office/drawing/2014/main" id="{6BEF5CAB-080A-C348-190D-03C16885E27E}"/>
              </a:ext>
            </a:extLst>
          </p:cNvPr>
          <p:cNvPicPr>
            <a:picLocks noChangeAspect="1"/>
          </p:cNvPicPr>
          <p:nvPr/>
        </p:nvPicPr>
        <p:blipFill>
          <a:blip r:embed="rId3"/>
          <a:stretch>
            <a:fillRect/>
          </a:stretch>
        </p:blipFill>
        <p:spPr>
          <a:xfrm>
            <a:off x="2410053" y="136525"/>
            <a:ext cx="4767815" cy="2397715"/>
          </a:xfrm>
          <a:prstGeom prst="rect">
            <a:avLst/>
          </a:prstGeom>
        </p:spPr>
      </p:pic>
      <p:sp>
        <p:nvSpPr>
          <p:cNvPr id="7" name="TextBox 6">
            <a:extLst>
              <a:ext uri="{FF2B5EF4-FFF2-40B4-BE49-F238E27FC236}">
                <a16:creationId xmlns:a16="http://schemas.microsoft.com/office/drawing/2014/main" id="{71B658D0-6DB9-0BF2-CFB5-05C50C49D77A}"/>
              </a:ext>
            </a:extLst>
          </p:cNvPr>
          <p:cNvSpPr txBox="1"/>
          <p:nvPr/>
        </p:nvSpPr>
        <p:spPr>
          <a:xfrm>
            <a:off x="187716" y="2597270"/>
            <a:ext cx="7929155" cy="1938992"/>
          </a:xfrm>
          <a:prstGeom prst="rect">
            <a:avLst/>
          </a:prstGeom>
          <a:noFill/>
        </p:spPr>
        <p:txBody>
          <a:bodyPr wrap="square">
            <a:spAutoFit/>
          </a:bodyPr>
          <a:lstStyle/>
          <a:p>
            <a:pPr algn="l">
              <a:lnSpc>
                <a:spcPts val="2400"/>
              </a:lnSpc>
              <a:buNone/>
            </a:pPr>
            <a:r>
              <a:rPr lang="en-US" b="0" i="0" dirty="0" smtClean="0">
                <a:solidFill>
                  <a:srgbClr val="242424"/>
                </a:solidFill>
                <a:effectLst/>
                <a:latin typeface="source-serif-pro"/>
              </a:rPr>
              <a:t>The </a:t>
            </a:r>
            <a:r>
              <a:rPr lang="en-US" b="0" i="0" dirty="0">
                <a:solidFill>
                  <a:srgbClr val="242424"/>
                </a:solidFill>
                <a:effectLst/>
                <a:latin typeface="source-serif-pro"/>
              </a:rPr>
              <a:t>path through which we have to find the shortest distance</a:t>
            </a:r>
          </a:p>
          <a:p>
            <a:pPr algn="l">
              <a:lnSpc>
                <a:spcPts val="2400"/>
              </a:lnSpc>
              <a:buNone/>
            </a:pPr>
            <a:r>
              <a:rPr lang="en-US" b="0" i="0" dirty="0">
                <a:solidFill>
                  <a:srgbClr val="242424"/>
                </a:solidFill>
                <a:effectLst/>
                <a:latin typeface="source-serif-pro"/>
              </a:rPr>
              <a:t>Start from vertex — 2</a:t>
            </a:r>
          </a:p>
          <a:p>
            <a:pPr algn="l">
              <a:lnSpc>
                <a:spcPts val="2400"/>
              </a:lnSpc>
              <a:buNone/>
            </a:pPr>
            <a:r>
              <a:rPr lang="en-US" b="0" i="0" dirty="0">
                <a:solidFill>
                  <a:srgbClr val="242424"/>
                </a:solidFill>
                <a:effectLst/>
                <a:latin typeface="source-serif-pro"/>
              </a:rPr>
              <a:t>D ( 1) = 2</a:t>
            </a:r>
          </a:p>
          <a:p>
            <a:pPr algn="l">
              <a:lnSpc>
                <a:spcPts val="2400"/>
              </a:lnSpc>
              <a:buNone/>
            </a:pPr>
            <a:r>
              <a:rPr lang="en-US" b="0" i="0" dirty="0">
                <a:solidFill>
                  <a:srgbClr val="242424"/>
                </a:solidFill>
                <a:effectLst/>
                <a:latin typeface="source-serif-pro"/>
              </a:rPr>
              <a:t>D ( 2) = 7</a:t>
            </a:r>
          </a:p>
          <a:p>
            <a:pPr algn="l">
              <a:lnSpc>
                <a:spcPts val="2400"/>
              </a:lnSpc>
              <a:buNone/>
            </a:pPr>
            <a:r>
              <a:rPr lang="en-US" b="0" i="0" dirty="0">
                <a:solidFill>
                  <a:srgbClr val="242424"/>
                </a:solidFill>
                <a:effectLst/>
                <a:latin typeface="source-serif-pro"/>
              </a:rPr>
              <a:t>D ( 7) = 10</a:t>
            </a:r>
          </a:p>
          <a:p>
            <a:pPr algn="l">
              <a:lnSpc>
                <a:spcPts val="2400"/>
              </a:lnSpc>
            </a:pPr>
            <a:r>
              <a:rPr lang="en-US" b="0" i="0" dirty="0">
                <a:solidFill>
                  <a:srgbClr val="242424"/>
                </a:solidFill>
                <a:effectLst/>
                <a:latin typeface="source-serif-pro"/>
              </a:rPr>
              <a:t>D (10) = 12</a:t>
            </a:r>
          </a:p>
        </p:txBody>
      </p:sp>
      <p:sp>
        <p:nvSpPr>
          <p:cNvPr id="8" name="TextBox 7">
            <a:extLst>
              <a:ext uri="{FF2B5EF4-FFF2-40B4-BE49-F238E27FC236}">
                <a16:creationId xmlns:a16="http://schemas.microsoft.com/office/drawing/2014/main" id="{EF424D16-D239-0C6F-280F-B84F81B9AFFE}"/>
              </a:ext>
            </a:extLst>
          </p:cNvPr>
          <p:cNvSpPr txBox="1"/>
          <p:nvPr/>
        </p:nvSpPr>
        <p:spPr>
          <a:xfrm>
            <a:off x="312407" y="5041055"/>
            <a:ext cx="8590524" cy="1323439"/>
          </a:xfrm>
          <a:prstGeom prst="rect">
            <a:avLst/>
          </a:prstGeom>
          <a:noFill/>
        </p:spPr>
        <p:txBody>
          <a:bodyPr wrap="square" rtlCol="0">
            <a:spAutoFit/>
          </a:bodyPr>
          <a:lstStyle/>
          <a:p>
            <a:pPr algn="l">
              <a:lnSpc>
                <a:spcPts val="2400"/>
              </a:lnSpc>
              <a:buNone/>
            </a:pPr>
            <a:r>
              <a:rPr lang="en-US" b="0" i="0" dirty="0">
                <a:solidFill>
                  <a:srgbClr val="242424"/>
                </a:solidFill>
                <a:effectLst/>
                <a:latin typeface="source-serif-pro"/>
              </a:rPr>
              <a:t>So, the minimum –cost path is,</a:t>
            </a:r>
          </a:p>
          <a:p>
            <a:pPr algn="l">
              <a:lnSpc>
                <a:spcPts val="2400"/>
              </a:lnSpc>
              <a:buNone/>
            </a:pPr>
            <a:r>
              <a:rPr lang="en-IN" b="0" i="0" dirty="0">
                <a:solidFill>
                  <a:srgbClr val="242424"/>
                </a:solidFill>
                <a:effectLst/>
                <a:latin typeface="source-serif-pro"/>
              </a:rPr>
              <a:t>The cost is </a:t>
            </a:r>
            <a:r>
              <a:rPr lang="en-IN" b="0" i="0" dirty="0" smtClean="0">
                <a:solidFill>
                  <a:srgbClr val="242424"/>
                </a:solidFill>
                <a:effectLst/>
                <a:latin typeface="source-serif-pro"/>
              </a:rPr>
              <a:t>9+2+3+2=16</a:t>
            </a:r>
          </a:p>
          <a:p>
            <a:pPr algn="l">
              <a:lnSpc>
                <a:spcPts val="2400"/>
              </a:lnSpc>
              <a:buNone/>
            </a:pPr>
            <a:endParaRPr lang="en-IN" b="0" i="0" dirty="0">
              <a:solidFill>
                <a:srgbClr val="242424"/>
              </a:solidFill>
              <a:effectLst/>
              <a:latin typeface="source-serif-pro"/>
            </a:endParaRPr>
          </a:p>
          <a:p>
            <a:pPr algn="l">
              <a:lnSpc>
                <a:spcPts val="2400"/>
              </a:lnSpc>
              <a:buNone/>
            </a:pPr>
            <a:r>
              <a:rPr lang="en-US" b="1" i="0" dirty="0">
                <a:solidFill>
                  <a:srgbClr val="242424"/>
                </a:solidFill>
                <a:effectLst/>
                <a:latin typeface="source-serif-pro"/>
              </a:rPr>
              <a:t>ANALYSIS:</a:t>
            </a:r>
            <a:r>
              <a:rPr lang="en-US" b="0" i="0" dirty="0">
                <a:solidFill>
                  <a:srgbClr val="242424"/>
                </a:solidFill>
                <a:effectLst/>
                <a:latin typeface="source-serif-pro"/>
              </a:rPr>
              <a:t> The time complexity of this forward method is 𝑂(|𝑉| + |𝐸</a:t>
            </a:r>
            <a:r>
              <a:rPr lang="en-US" b="0" i="0" dirty="0" smtClean="0">
                <a:solidFill>
                  <a:srgbClr val="242424"/>
                </a:solidFill>
                <a:effectLst/>
                <a:latin typeface="source-serif-pro"/>
              </a:rPr>
              <a:t>|)</a:t>
            </a:r>
            <a:endParaRPr lang="en-US" b="0" i="0" dirty="0">
              <a:solidFill>
                <a:srgbClr val="242424"/>
              </a:solidFill>
              <a:effectLst/>
              <a:latin typeface="source-serif-pro"/>
            </a:endParaRPr>
          </a:p>
        </p:txBody>
      </p:sp>
      <p:pic>
        <p:nvPicPr>
          <p:cNvPr id="12" name="Picture 11">
            <a:extLst>
              <a:ext uri="{FF2B5EF4-FFF2-40B4-BE49-F238E27FC236}">
                <a16:creationId xmlns:a16="http://schemas.microsoft.com/office/drawing/2014/main" id="{2B553904-4DB6-8680-4AC5-60EACE5F0138}"/>
              </a:ext>
            </a:extLst>
          </p:cNvPr>
          <p:cNvPicPr>
            <a:picLocks noChangeAspect="1"/>
          </p:cNvPicPr>
          <p:nvPr/>
        </p:nvPicPr>
        <p:blipFill>
          <a:blip r:embed="rId4"/>
          <a:stretch>
            <a:fillRect/>
          </a:stretch>
        </p:blipFill>
        <p:spPr>
          <a:xfrm>
            <a:off x="4482978" y="4177411"/>
            <a:ext cx="4076910" cy="863644"/>
          </a:xfrm>
          <a:prstGeom prst="rect">
            <a:avLst/>
          </a:prstGeom>
        </p:spPr>
      </p:pic>
    </p:spTree>
    <p:extLst>
      <p:ext uri="{BB962C8B-B14F-4D97-AF65-F5344CB8AC3E}">
        <p14:creationId xmlns:p14="http://schemas.microsoft.com/office/powerpoint/2010/main" val="33291531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9"/>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102</a:t>
            </a:fld>
            <a:endParaRPr/>
          </a:p>
        </p:txBody>
      </p:sp>
      <p:sp>
        <p:nvSpPr>
          <p:cNvPr id="635" name="Google Shape;635;p59"/>
          <p:cNvSpPr txBox="1"/>
          <p:nvPr/>
        </p:nvSpPr>
        <p:spPr>
          <a:xfrm>
            <a:off x="827087" y="384175"/>
            <a:ext cx="7688263" cy="63709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Algorithm </a:t>
            </a:r>
            <a:r>
              <a:rPr lang="en-US" sz="2400" b="0" i="0" u="none" dirty="0" err="1">
                <a:solidFill>
                  <a:schemeClr val="dk1"/>
                </a:solidFill>
                <a:latin typeface="Times New Roman" panose="02020603050405020304" pitchFamily="18" charset="0"/>
                <a:ea typeface="Tahoma"/>
                <a:cs typeface="Times New Roman" panose="02020603050405020304" pitchFamily="18" charset="0"/>
                <a:sym typeface="Tahoma"/>
              </a:rPr>
              <a:t>Fgraph</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a:t>
            </a:r>
            <a:r>
              <a:rPr lang="en-US" sz="2400" b="0" i="0" u="none" dirty="0" err="1">
                <a:solidFill>
                  <a:schemeClr val="dk1"/>
                </a:solidFill>
                <a:latin typeface="Times New Roman" panose="02020603050405020304" pitchFamily="18" charset="0"/>
                <a:ea typeface="Tahoma"/>
                <a:cs typeface="Times New Roman" panose="02020603050405020304" pitchFamily="18" charset="0"/>
                <a:sym typeface="Tahoma"/>
              </a:rPr>
              <a:t>G,k,n,p</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//input is k stage graph G=(V,E) with n vertices</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//indexed in order of stages</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 E set of edges, c[</a:t>
            </a:r>
            <a:r>
              <a:rPr lang="en-US" sz="2400" b="0" i="0" u="none" dirty="0" err="1">
                <a:solidFill>
                  <a:schemeClr val="dk1"/>
                </a:solidFill>
                <a:latin typeface="Times New Roman" panose="02020603050405020304" pitchFamily="18" charset="0"/>
                <a:ea typeface="Tahoma"/>
                <a:cs typeface="Times New Roman" panose="02020603050405020304" pitchFamily="18" charset="0"/>
                <a:sym typeface="Tahoma"/>
              </a:rPr>
              <a:t>i</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][j] is cost of &lt;</a:t>
            </a:r>
            <a:r>
              <a:rPr lang="en-US" sz="2400" b="0" i="0" u="none" dirty="0" err="1">
                <a:solidFill>
                  <a:schemeClr val="dk1"/>
                </a:solidFill>
                <a:latin typeface="Times New Roman" panose="02020603050405020304" pitchFamily="18" charset="0"/>
                <a:ea typeface="Tahoma"/>
                <a:cs typeface="Times New Roman" panose="02020603050405020304" pitchFamily="18" charset="0"/>
                <a:sym typeface="Tahoma"/>
              </a:rPr>
              <a:t>i,j</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&gt;</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 p[1..k] is a minimum cost path</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    </a:t>
            </a: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	</a:t>
            </a:r>
            <a:r>
              <a:rPr lang="en-US" sz="2400" b="0" i="0" u="none" dirty="0" err="1" smtClean="0">
                <a:solidFill>
                  <a:schemeClr val="dk1"/>
                </a:solidFill>
                <a:latin typeface="Times New Roman" panose="02020603050405020304" pitchFamily="18" charset="0"/>
                <a:ea typeface="Tahoma"/>
                <a:cs typeface="Times New Roman" panose="02020603050405020304" pitchFamily="18" charset="0"/>
                <a:sym typeface="Tahoma"/>
              </a:rPr>
              <a:t>fcost</a:t>
            </a: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[n</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 = 0.0;</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	for </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j= n-1 to 1 step -1 do</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	{ </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 compute </a:t>
            </a:r>
            <a:r>
              <a:rPr lang="en-US" sz="2400" b="0" i="0" u="none" dirty="0" err="1">
                <a:solidFill>
                  <a:schemeClr val="dk1"/>
                </a:solidFill>
                <a:latin typeface="Times New Roman" panose="02020603050405020304" pitchFamily="18" charset="0"/>
                <a:ea typeface="Tahoma"/>
                <a:cs typeface="Times New Roman" panose="02020603050405020304" pitchFamily="18" charset="0"/>
                <a:sym typeface="Tahoma"/>
              </a:rPr>
              <a:t>fcost</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[j]</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    </a:t>
            </a: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		Let </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r be the vertex such that &lt;j, r&gt; is an </a:t>
            </a: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edge</a:t>
            </a:r>
            <a:r>
              <a:rPr lang="en-US" sz="2400" dirty="0">
                <a:latin typeface="Times New Roman" panose="02020603050405020304" pitchFamily="18" charset="0"/>
                <a:cs typeface="Times New Roman" panose="02020603050405020304" pitchFamily="18" charset="0"/>
                <a:sym typeface="Tahoma"/>
              </a:rPr>
              <a:t> </a:t>
            </a:r>
            <a:endParaRPr lang="en-US" sz="2400" dirty="0" smtClean="0">
              <a:latin typeface="Times New Roman" panose="02020603050405020304" pitchFamily="18" charset="0"/>
              <a:cs typeface="Times New Roman" panose="02020603050405020304" pitchFamily="18" charset="0"/>
              <a:sym typeface="Tahoma"/>
            </a:endParaRPr>
          </a:p>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	</a:t>
            </a: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	of </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G and c[j][r] + </a:t>
            </a:r>
            <a:r>
              <a:rPr lang="en-US" sz="2400" b="0" i="0" u="none" dirty="0" err="1">
                <a:solidFill>
                  <a:schemeClr val="dk1"/>
                </a:solidFill>
                <a:latin typeface="Times New Roman" panose="02020603050405020304" pitchFamily="18" charset="0"/>
                <a:ea typeface="Tahoma"/>
                <a:cs typeface="Times New Roman" panose="02020603050405020304" pitchFamily="18" charset="0"/>
                <a:sym typeface="Tahoma"/>
              </a:rPr>
              <a:t>fcost</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[r] is minimum;</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    </a:t>
            </a: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		</a:t>
            </a:r>
            <a:r>
              <a:rPr lang="en-US" sz="2400" b="0" i="0" u="none" dirty="0" err="1" smtClean="0">
                <a:solidFill>
                  <a:schemeClr val="dk1"/>
                </a:solidFill>
                <a:latin typeface="Times New Roman" panose="02020603050405020304" pitchFamily="18" charset="0"/>
                <a:ea typeface="Tahoma"/>
                <a:cs typeface="Times New Roman" panose="02020603050405020304" pitchFamily="18" charset="0"/>
                <a:sym typeface="Tahoma"/>
              </a:rPr>
              <a:t>fcost</a:t>
            </a: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[j</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 = c[j][r] + </a:t>
            </a:r>
            <a:r>
              <a:rPr lang="en-US" sz="2400" b="0" i="0" u="none" dirty="0" err="1">
                <a:solidFill>
                  <a:schemeClr val="dk1"/>
                </a:solidFill>
                <a:latin typeface="Times New Roman" panose="02020603050405020304" pitchFamily="18" charset="0"/>
                <a:ea typeface="Tahoma"/>
                <a:cs typeface="Times New Roman" panose="02020603050405020304" pitchFamily="18" charset="0"/>
                <a:sym typeface="Tahoma"/>
              </a:rPr>
              <a:t>fcost</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[r];</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    </a:t>
            </a: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		d[j</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]=r ;</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	}</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   p[1</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]=1; p[k] = n;</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smtClean="0">
                <a:solidFill>
                  <a:schemeClr val="dk1"/>
                </a:solidFill>
                <a:latin typeface="Times New Roman" panose="02020603050405020304" pitchFamily="18" charset="0"/>
                <a:ea typeface="Tahoma"/>
                <a:cs typeface="Times New Roman" panose="02020603050405020304" pitchFamily="18" charset="0"/>
                <a:sym typeface="Tahoma"/>
              </a:rPr>
              <a:t>   for </a:t>
            </a: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j= 2 to k-1 do p[j] = d[p[j-1]];</a:t>
            </a:r>
            <a:endParaRPr sz="24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2400"/>
              <a:buFont typeface="Tahoma"/>
              <a:buNone/>
            </a:pPr>
            <a:r>
              <a:rPr lang="en-US" sz="2400" b="0" i="0" u="none" dirty="0">
                <a:solidFill>
                  <a:schemeClr val="dk1"/>
                </a:solidFill>
                <a:latin typeface="Times New Roman" panose="02020603050405020304" pitchFamily="18" charset="0"/>
                <a:ea typeface="Tahoma"/>
                <a:cs typeface="Times New Roman" panose="02020603050405020304" pitchFamily="18" charset="0"/>
                <a:sym typeface="Tahoma"/>
              </a:rPr>
              <a:t>}</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Complexity</a:t>
            </a:r>
            <a:endParaRPr/>
          </a:p>
        </p:txBody>
      </p:sp>
      <p:sp>
        <p:nvSpPr>
          <p:cNvPr id="641" name="Google Shape;641;p60"/>
          <p:cNvSpPr txBox="1">
            <a:spLocks noGrp="1"/>
          </p:cNvSpPr>
          <p:nvPr>
            <p:ph idx="1"/>
          </p:nvPr>
        </p:nvSpPr>
        <p:spPr>
          <a:xfrm>
            <a:off x="858837" y="1628775"/>
            <a:ext cx="77724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100"/>
              <a:buFont typeface="Arial"/>
              <a:buChar char="•"/>
            </a:pPr>
            <a:r>
              <a:rPr lang="en-US" sz="2400" b="0" i="0" u="none" dirty="0">
                <a:solidFill>
                  <a:schemeClr val="dk1"/>
                </a:solidFill>
                <a:latin typeface="Times New Roman" panose="02020603050405020304" pitchFamily="18" charset="0"/>
                <a:ea typeface="Calibri"/>
                <a:cs typeface="Times New Roman" panose="02020603050405020304" pitchFamily="18" charset="0"/>
                <a:sym typeface="Calibri"/>
              </a:rPr>
              <a:t>G represented using adjacency list</a:t>
            </a:r>
            <a:endParaRPr sz="3200" dirty="0">
              <a:latin typeface="Times New Roman" panose="02020603050405020304" pitchFamily="18" charset="0"/>
              <a:cs typeface="Times New Roman" panose="02020603050405020304" pitchFamily="18" charset="0"/>
            </a:endParaRPr>
          </a:p>
          <a:p>
            <a:pPr marL="171450" marR="0" lvl="0" indent="-171450" algn="l" rtl="0">
              <a:lnSpc>
                <a:spcPct val="90000"/>
              </a:lnSpc>
              <a:spcBef>
                <a:spcPts val="700"/>
              </a:spcBef>
              <a:spcAft>
                <a:spcPts val="0"/>
              </a:spcAft>
              <a:buClr>
                <a:schemeClr val="dk1"/>
              </a:buClr>
              <a:buSzPts val="2100"/>
              <a:buFont typeface="Arial"/>
              <a:buChar char="•"/>
            </a:pPr>
            <a:r>
              <a:rPr lang="en-US" sz="2400" b="0" i="0" u="none" dirty="0">
                <a:solidFill>
                  <a:schemeClr val="dk1"/>
                </a:solidFill>
                <a:latin typeface="Times New Roman" panose="02020603050405020304" pitchFamily="18" charset="0"/>
                <a:ea typeface="Calibri"/>
                <a:cs typeface="Times New Roman" panose="02020603050405020304" pitchFamily="18" charset="0"/>
                <a:sym typeface="Calibri"/>
              </a:rPr>
              <a:t>Vertex r can be found in time proportional to the degree of vertex j.</a:t>
            </a:r>
            <a:endParaRPr sz="3200" dirty="0">
              <a:latin typeface="Times New Roman" panose="02020603050405020304" pitchFamily="18" charset="0"/>
              <a:cs typeface="Times New Roman" panose="02020603050405020304" pitchFamily="18" charset="0"/>
            </a:endParaRPr>
          </a:p>
          <a:p>
            <a:pPr marL="171450" marR="0" lvl="0" indent="-171450" algn="l" rtl="0">
              <a:lnSpc>
                <a:spcPct val="90000"/>
              </a:lnSpc>
              <a:spcBef>
                <a:spcPts val="700"/>
              </a:spcBef>
              <a:spcAft>
                <a:spcPts val="0"/>
              </a:spcAft>
              <a:buClr>
                <a:schemeClr val="dk1"/>
              </a:buClr>
              <a:buSzPts val="2100"/>
              <a:buFont typeface="Arial"/>
              <a:buChar char="•"/>
            </a:pPr>
            <a:r>
              <a:rPr lang="en-US" sz="2400" b="0" i="0" u="none" dirty="0">
                <a:solidFill>
                  <a:schemeClr val="dk1"/>
                </a:solidFill>
                <a:latin typeface="Times New Roman" panose="02020603050405020304" pitchFamily="18" charset="0"/>
                <a:ea typeface="Calibri"/>
                <a:cs typeface="Times New Roman" panose="02020603050405020304" pitchFamily="18" charset="0"/>
                <a:sym typeface="Calibri"/>
              </a:rPr>
              <a:t>If G has |E| edges, the total time required is Ѳ(|v| +|E|)</a:t>
            </a:r>
            <a:endParaRPr sz="3200" dirty="0">
              <a:latin typeface="Times New Roman" panose="02020603050405020304" pitchFamily="18" charset="0"/>
              <a:cs typeface="Times New Roman" panose="02020603050405020304" pitchFamily="18" charset="0"/>
            </a:endParaRPr>
          </a:p>
          <a:p>
            <a:pPr marL="171450" marR="0" lvl="0" indent="-171450" algn="l" rtl="0">
              <a:lnSpc>
                <a:spcPct val="90000"/>
              </a:lnSpc>
              <a:spcBef>
                <a:spcPts val="700"/>
              </a:spcBef>
              <a:spcAft>
                <a:spcPts val="0"/>
              </a:spcAft>
              <a:buClr>
                <a:schemeClr val="dk1"/>
              </a:buClr>
              <a:buSzPts val="2100"/>
              <a:buFont typeface="Arial"/>
              <a:buChar char="•"/>
            </a:pPr>
            <a:r>
              <a:rPr lang="en-US" sz="2400" b="0" i="0" u="none" dirty="0">
                <a:solidFill>
                  <a:schemeClr val="dk1"/>
                </a:solidFill>
                <a:latin typeface="Times New Roman" panose="02020603050405020304" pitchFamily="18" charset="0"/>
                <a:ea typeface="Calibri"/>
                <a:cs typeface="Times New Roman" panose="02020603050405020304" pitchFamily="18" charset="0"/>
                <a:sym typeface="Calibri"/>
              </a:rPr>
              <a:t>Additional space required for cost[],d[],p[]</a:t>
            </a:r>
            <a:endParaRPr sz="3200" dirty="0">
              <a:latin typeface="Times New Roman" panose="02020603050405020304" pitchFamily="18" charset="0"/>
              <a:cs typeface="Times New Roman" panose="02020603050405020304" pitchFamily="18" charset="0"/>
            </a:endParaRPr>
          </a:p>
        </p:txBody>
      </p:sp>
      <p:sp>
        <p:nvSpPr>
          <p:cNvPr id="642" name="Google Shape;642;p60"/>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103</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9"/>
          <p:cNvSpPr txBox="1">
            <a:spLocks noGrp="1"/>
          </p:cNvSpPr>
          <p:nvPr>
            <p:ph type="title"/>
          </p:nvPr>
        </p:nvSpPr>
        <p:spPr>
          <a:xfrm>
            <a:off x="403182" y="-53181"/>
            <a:ext cx="7886700" cy="95432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dirty="0">
                <a:solidFill>
                  <a:schemeClr val="dk1"/>
                </a:solidFill>
                <a:latin typeface="Calibri"/>
                <a:ea typeface="Calibri"/>
                <a:cs typeface="Calibri"/>
                <a:sym typeface="Calibri"/>
              </a:rPr>
              <a:t>Recursive calls for fib</a:t>
            </a:r>
            <a:endParaRPr dirty="0"/>
          </a:p>
        </p:txBody>
      </p:sp>
      <p:graphicFrame>
        <p:nvGraphicFramePr>
          <p:cNvPr id="134" name="Google Shape;134;p9"/>
          <p:cNvGraphicFramePr/>
          <p:nvPr>
            <p:extLst>
              <p:ext uri="{D42A27DB-BD31-4B8C-83A1-F6EECF244321}">
                <p14:modId xmlns:p14="http://schemas.microsoft.com/office/powerpoint/2010/main" val="3488410007"/>
              </p:ext>
            </p:extLst>
          </p:nvPr>
        </p:nvGraphicFramePr>
        <p:xfrm>
          <a:off x="0" y="2875580"/>
          <a:ext cx="9144000" cy="4114800"/>
        </p:xfrm>
        <a:graphic>
          <a:graphicData uri="http://schemas.openxmlformats.org/presentationml/2006/ole">
            <mc:AlternateContent xmlns:mc="http://schemas.openxmlformats.org/markup-compatibility/2006">
              <mc:Choice xmlns:v="urn:schemas-microsoft-com:vml" Requires="v">
                <p:oleObj spid="_x0000_s1029" r:id="rId4" imgW="9144000" imgH="4114800" progId="">
                  <p:embed/>
                </p:oleObj>
              </mc:Choice>
              <mc:Fallback>
                <p:oleObj r:id="rId4" imgW="9144000" imgH="4114800" progId="">
                  <p:embed/>
                  <p:pic>
                    <p:nvPicPr>
                      <p:cNvPr id="134" name="Google Shape;134;p9"/>
                      <p:cNvPicPr preferRelativeResize="0"/>
                      <p:nvPr/>
                    </p:nvPicPr>
                    <p:blipFill rotWithShape="1">
                      <a:blip r:embed="rId5">
                        <a:alphaModFix/>
                      </a:blip>
                      <a:srcRect/>
                      <a:stretch/>
                    </p:blipFill>
                    <p:spPr>
                      <a:xfrm>
                        <a:off x="0" y="2875580"/>
                        <a:ext cx="9144000" cy="4114800"/>
                      </a:xfrm>
                      <a:prstGeom prst="rect">
                        <a:avLst/>
                      </a:prstGeom>
                      <a:noFill/>
                      <a:ln>
                        <a:noFill/>
                      </a:ln>
                    </p:spPr>
                  </p:pic>
                </p:oleObj>
              </mc:Fallback>
            </mc:AlternateContent>
          </a:graphicData>
        </a:graphic>
      </p:graphicFrame>
      <p:sp>
        <p:nvSpPr>
          <p:cNvPr id="2" name="Rectangle 3">
            <a:extLst>
              <a:ext uri="{FF2B5EF4-FFF2-40B4-BE49-F238E27FC236}">
                <a16:creationId xmlns:a16="http://schemas.microsoft.com/office/drawing/2014/main" id="{1EA04230-6D58-3407-DAB7-996CAC221736}"/>
              </a:ext>
            </a:extLst>
          </p:cNvPr>
          <p:cNvSpPr>
            <a:spLocks noChangeArrowheads="1"/>
          </p:cNvSpPr>
          <p:nvPr/>
        </p:nvSpPr>
        <p:spPr bwMode="auto">
          <a:xfrm>
            <a:off x="304798" y="1118958"/>
            <a:ext cx="4267201" cy="1538883"/>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Consolas" panose="020B0609020204030204" pitchFamily="49" charset="0"/>
              </a:rPr>
              <a:t>int Fib(int </a:t>
            </a:r>
            <a:r>
              <a:rPr kumimoji="0" lang="en-US" altLang="en-US" sz="2000" i="0" u="none" strike="noStrike" cap="none" normalizeH="0" baseline="0" dirty="0">
                <a:ln>
                  <a:noFill/>
                </a:ln>
                <a:solidFill>
                  <a:schemeClr val="tx1"/>
                </a:solidFill>
                <a:effectLst/>
                <a:latin typeface="Arial" panose="020B0604020202020204" pitchFamily="34" charset="0"/>
              </a:rPr>
              <a:t>n</a:t>
            </a:r>
            <a:r>
              <a:rPr kumimoji="0" lang="en-US" altLang="en-US" sz="200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tx1"/>
                </a:solidFill>
                <a:latin typeface="Consolas" panose="020B0609020204030204" pitchFamily="49" charset="0"/>
              </a:rPr>
              <a:t>{ </a:t>
            </a:r>
            <a:r>
              <a:rPr kumimoji="0" lang="en-US" altLang="en-US" sz="2000" i="0" u="none" strike="noStrike" cap="none" normalizeH="0" baseline="0" dirty="0">
                <a:ln>
                  <a:noFill/>
                </a:ln>
                <a:solidFill>
                  <a:schemeClr val="tx1"/>
                </a:solidFill>
                <a:effectLst/>
                <a:latin typeface="Consolas" panose="020B0609020204030204" pitchFamily="49" charset="0"/>
              </a:rPr>
              <a:t>if (</a:t>
            </a:r>
            <a:r>
              <a:rPr kumimoji="0" lang="en-US" altLang="en-US" sz="2000" i="0" u="none" strike="noStrike" cap="none" normalizeH="0" baseline="0" dirty="0">
                <a:ln>
                  <a:noFill/>
                </a:ln>
                <a:solidFill>
                  <a:schemeClr val="tx1"/>
                </a:solidFill>
                <a:effectLst/>
                <a:latin typeface="Arial" panose="020B0604020202020204" pitchFamily="34" charset="0"/>
              </a:rPr>
              <a:t>n</a:t>
            </a:r>
            <a:r>
              <a:rPr kumimoji="0" lang="en-US" altLang="en-US" sz="2000" i="0" u="none" strike="noStrike" cap="none" normalizeH="0" baseline="0" dirty="0">
                <a:ln>
                  <a:noFill/>
                </a:ln>
                <a:solidFill>
                  <a:schemeClr val="tx1"/>
                </a:solidFill>
                <a:effectLst/>
                <a:latin typeface="Consolas" panose="020B0609020204030204" pitchFamily="49" charset="0"/>
              </a:rPr>
              <a:t> </a:t>
            </a:r>
            <a:r>
              <a:rPr kumimoji="0" lang="en-US" altLang="en-US" sz="2000" i="0" u="none" strike="noStrike" cap="none" normalizeH="0" baseline="0" dirty="0">
                <a:ln>
                  <a:noFill/>
                </a:ln>
                <a:solidFill>
                  <a:schemeClr val="tx1"/>
                </a:solidFill>
                <a:effectLst/>
                <a:latin typeface="Arial" panose="020B0604020202020204" pitchFamily="34" charset="0"/>
              </a:rPr>
              <a:t>&lt;=</a:t>
            </a:r>
            <a:r>
              <a:rPr kumimoji="0" lang="en-US" altLang="en-US" sz="2000" i="0" u="none" strike="noStrike" cap="none" normalizeH="0" baseline="0" dirty="0">
                <a:ln>
                  <a:noFill/>
                </a:ln>
                <a:solidFill>
                  <a:schemeClr val="tx1"/>
                </a:solidFill>
                <a:effectLst/>
                <a:latin typeface="Consolas" panose="020B0609020204030204" pitchFamily="49" charset="0"/>
              </a:rPr>
              <a:t> 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tx1"/>
                </a:solidFill>
                <a:latin typeface="Consolas" panose="020B0609020204030204" pitchFamily="49" charset="0"/>
              </a:rPr>
              <a:t>    </a:t>
            </a:r>
            <a:r>
              <a:rPr kumimoji="0" lang="en-US" altLang="en-US" sz="2000" i="0" u="none" strike="noStrike" cap="none" normalizeH="0" baseline="0" dirty="0">
                <a:ln>
                  <a:noFill/>
                </a:ln>
                <a:solidFill>
                  <a:schemeClr val="tx1"/>
                </a:solidFill>
                <a:effectLst/>
                <a:latin typeface="Consolas" panose="020B0609020204030204" pitchFamily="49" charset="0"/>
              </a:rPr>
              <a:t> return </a:t>
            </a:r>
            <a:r>
              <a:rPr kumimoji="0" lang="en-US" altLang="en-US" sz="2000" i="0" u="none" strike="noStrike" cap="none" normalizeH="0" baseline="0" dirty="0">
                <a:ln>
                  <a:noFill/>
                </a:ln>
                <a:solidFill>
                  <a:schemeClr val="tx1"/>
                </a:solidFill>
                <a:effectLst/>
                <a:latin typeface="Arial" panose="020B0604020202020204" pitchFamily="34" charset="0"/>
              </a:rPr>
              <a:t>n</a:t>
            </a:r>
            <a:r>
              <a:rPr kumimoji="0" lang="en-US" altLang="en-US" sz="200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Consolas" panose="020B0609020204030204" pitchFamily="49" charset="0"/>
              </a:rPr>
              <a:t> return </a:t>
            </a:r>
            <a:r>
              <a:rPr kumimoji="0" lang="en-US" altLang="en-US" sz="2000" i="0" u="none" strike="noStrike" cap="none" normalizeH="0" baseline="0" dirty="0">
                <a:ln>
                  <a:noFill/>
                </a:ln>
                <a:solidFill>
                  <a:schemeClr val="tx1"/>
                </a:solidFill>
                <a:effectLst/>
                <a:latin typeface="Arial" panose="020B0604020202020204" pitchFamily="34" charset="0"/>
              </a:rPr>
              <a:t>Fib(n</a:t>
            </a:r>
            <a:r>
              <a:rPr kumimoji="0" lang="en-US" altLang="en-US" sz="2000" i="0" u="none" strike="noStrike" cap="none" normalizeH="0" baseline="0" dirty="0">
                <a:ln>
                  <a:noFill/>
                </a:ln>
                <a:solidFill>
                  <a:schemeClr val="tx1"/>
                </a:solidFill>
                <a:effectLst/>
                <a:latin typeface="Consolas" panose="020B0609020204030204" pitchFamily="49" charset="0"/>
              </a:rPr>
              <a:t> </a:t>
            </a:r>
            <a:r>
              <a:rPr kumimoji="0" lang="en-US" altLang="en-US" sz="2000" i="0" u="none" strike="noStrike" cap="none" normalizeH="0" baseline="0" dirty="0">
                <a:ln>
                  <a:noFill/>
                </a:ln>
                <a:solidFill>
                  <a:schemeClr val="tx1"/>
                </a:solidFill>
                <a:effectLst/>
                <a:latin typeface="Arial" panose="020B0604020202020204" pitchFamily="34" charset="0"/>
              </a:rPr>
              <a:t>-</a:t>
            </a:r>
            <a:r>
              <a:rPr kumimoji="0" lang="en-US" altLang="en-US" sz="2000" i="0" u="none" strike="noStrike" cap="none" normalizeH="0" baseline="0" dirty="0">
                <a:ln>
                  <a:noFill/>
                </a:ln>
                <a:solidFill>
                  <a:schemeClr val="tx1"/>
                </a:solidFill>
                <a:effectLst/>
                <a:latin typeface="Consolas" panose="020B0609020204030204" pitchFamily="49" charset="0"/>
              </a:rPr>
              <a:t> 2) </a:t>
            </a:r>
            <a:r>
              <a:rPr kumimoji="0" lang="en-US" altLang="en-US" sz="2000" i="0" u="none" strike="noStrike" cap="none" normalizeH="0" baseline="0" dirty="0">
                <a:ln>
                  <a:noFill/>
                </a:ln>
                <a:solidFill>
                  <a:schemeClr val="tx1"/>
                </a:solidFill>
                <a:effectLst/>
                <a:latin typeface="Arial" panose="020B0604020202020204" pitchFamily="34" charset="0"/>
              </a:rPr>
              <a:t>+</a:t>
            </a:r>
            <a:r>
              <a:rPr kumimoji="0" lang="en-US" altLang="en-US" sz="2000" i="0" u="none" strike="noStrike" cap="none" normalizeH="0" baseline="0" dirty="0">
                <a:ln>
                  <a:noFill/>
                </a:ln>
                <a:solidFill>
                  <a:schemeClr val="tx1"/>
                </a:solidFill>
                <a:effectLst/>
                <a:latin typeface="Consolas" panose="020B0609020204030204" pitchFamily="49" charset="0"/>
              </a:rPr>
              <a:t> </a:t>
            </a:r>
            <a:r>
              <a:rPr kumimoji="0" lang="en-US" altLang="en-US" sz="2000" i="0" u="none" strike="noStrike" cap="none" normalizeH="0" baseline="0" dirty="0">
                <a:ln>
                  <a:noFill/>
                </a:ln>
                <a:solidFill>
                  <a:schemeClr val="tx1"/>
                </a:solidFill>
                <a:effectLst/>
                <a:latin typeface="Arial" panose="020B0604020202020204" pitchFamily="34" charset="0"/>
              </a:rPr>
              <a:t>Fib</a:t>
            </a:r>
            <a:r>
              <a:rPr kumimoji="0" lang="en-US" altLang="en-US" sz="2000" i="0" u="none" strike="noStrike" cap="none" normalizeH="0" baseline="0" dirty="0">
                <a:ln>
                  <a:noFill/>
                </a:ln>
                <a:solidFill>
                  <a:schemeClr val="tx1"/>
                </a:solidFill>
                <a:effectLst/>
                <a:latin typeface="Consolas" panose="020B0609020204030204" pitchFamily="49" charset="0"/>
              </a:rPr>
              <a:t>(</a:t>
            </a:r>
            <a:r>
              <a:rPr kumimoji="0" lang="en-US" altLang="en-US" sz="2000" i="0" u="none" strike="noStrike" cap="none" normalizeH="0" baseline="0" dirty="0">
                <a:ln>
                  <a:noFill/>
                </a:ln>
                <a:solidFill>
                  <a:schemeClr val="tx1"/>
                </a:solidFill>
                <a:effectLst/>
                <a:latin typeface="Arial" panose="020B0604020202020204" pitchFamily="34" charset="0"/>
              </a:rPr>
              <a:t>n</a:t>
            </a:r>
            <a:r>
              <a:rPr kumimoji="0" lang="en-US" altLang="en-US" sz="2000" i="0" u="none" strike="noStrike" cap="none" normalizeH="0" baseline="0" dirty="0">
                <a:ln>
                  <a:noFill/>
                </a:ln>
                <a:solidFill>
                  <a:schemeClr val="tx1"/>
                </a:solidFill>
                <a:effectLst/>
                <a:latin typeface="Consolas" panose="020B0609020204030204" pitchFamily="49" charset="0"/>
              </a:rPr>
              <a:t> </a:t>
            </a:r>
            <a:r>
              <a:rPr kumimoji="0" lang="en-US" altLang="en-US" sz="2000" i="0" u="none" strike="noStrike" cap="none" normalizeH="0" baseline="0" dirty="0">
                <a:ln>
                  <a:noFill/>
                </a:ln>
                <a:solidFill>
                  <a:schemeClr val="tx1"/>
                </a:solidFill>
                <a:effectLst/>
                <a:latin typeface="Arial" panose="020B0604020202020204" pitchFamily="34" charset="0"/>
              </a:rPr>
              <a:t>-</a:t>
            </a:r>
            <a:r>
              <a:rPr kumimoji="0" lang="en-US" altLang="en-US" sz="2000" i="0" u="none" strike="noStrike" cap="none" normalizeH="0" baseline="0" dirty="0">
                <a:ln>
                  <a:noFill/>
                </a:ln>
                <a:solidFill>
                  <a:schemeClr val="tx1"/>
                </a:solidFill>
                <a:effectLst/>
                <a:latin typeface="Consolas" panose="020B0609020204030204" pitchFamily="49" charset="0"/>
              </a:rPr>
              <a:t> </a:t>
            </a:r>
            <a:r>
              <a:rPr lang="en-US" altLang="en-US" sz="2000" dirty="0">
                <a:solidFill>
                  <a:schemeClr val="tx1"/>
                </a:solidFill>
                <a:latin typeface="Consolas" panose="020B0609020204030204" pitchFamily="49" charset="0"/>
              </a:rPr>
              <a:t>1</a:t>
            </a:r>
            <a:r>
              <a:rPr kumimoji="0" lang="en-US" altLang="en-US" sz="2000" i="0" u="none" strike="noStrike" cap="none" normalizeH="0" baseline="0" dirty="0">
                <a:ln>
                  <a:noFill/>
                </a:ln>
                <a:solidFill>
                  <a:schemeClr val="tx1"/>
                </a:solidFill>
                <a:effectLst/>
                <a:latin typeface="Consolas" panose="020B0609020204030204" pitchFamily="49" charset="0"/>
              </a:rPr>
              <a:t>); </a:t>
            </a:r>
            <a:r>
              <a:rPr kumimoji="0" lang="en-US" altLang="en-US" sz="2000" b="0" i="0" u="none" strike="noStrike" cap="none" normalizeH="0" baseline="0" dirty="0">
                <a:ln>
                  <a:noFill/>
                </a:ln>
                <a:solidFill>
                  <a:schemeClr val="tx1"/>
                </a:solidFill>
                <a:effectLst/>
                <a:latin typeface="Consolas" panose="020B0609020204030204" pitchFamily="49" charset="0"/>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0A5E8836-A3E0-D497-DF6D-14F0A735AA6C}"/>
              </a:ext>
            </a:extLst>
          </p:cNvPr>
          <p:cNvSpPr txBox="1"/>
          <p:nvPr/>
        </p:nvSpPr>
        <p:spPr>
          <a:xfrm>
            <a:off x="4571999" y="688932"/>
            <a:ext cx="4409163" cy="1815882"/>
          </a:xfrm>
          <a:prstGeom prst="rect">
            <a:avLst/>
          </a:prstGeom>
          <a:noFill/>
        </p:spPr>
        <p:txBody>
          <a:bodyPr wrap="square" rtlCol="0">
            <a:spAutoFit/>
          </a:bodyPr>
          <a:lstStyle/>
          <a:p>
            <a:r>
              <a:rPr lang="en-GB" sz="2800" dirty="0"/>
              <a:t>Total calls-15</a:t>
            </a:r>
          </a:p>
          <a:p>
            <a:r>
              <a:rPr lang="en-GB" sz="2800" dirty="0"/>
              <a:t>Master theorem </a:t>
            </a:r>
          </a:p>
          <a:p>
            <a:r>
              <a:rPr lang="en-GB" sz="2800" dirty="0"/>
              <a:t>T(n)=2T(n-1)+1</a:t>
            </a:r>
          </a:p>
          <a:p>
            <a:r>
              <a:rPr lang="en-GB" sz="2800" dirty="0"/>
              <a:t>        =O(2</a:t>
            </a:r>
            <a:r>
              <a:rPr lang="en-GB" sz="2800" baseline="30000" dirty="0"/>
              <a:t>n</a:t>
            </a:r>
            <a:r>
              <a:rPr lang="en-GB" sz="2800" dirty="0"/>
              <a:t>)</a:t>
            </a:r>
            <a:endParaRPr lang="en-I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title"/>
          </p:nvPr>
        </p:nvSpPr>
        <p:spPr>
          <a:xfrm>
            <a:off x="762000" y="-152400"/>
            <a:ext cx="815340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dirty="0">
                <a:solidFill>
                  <a:schemeClr val="dk1"/>
                </a:solidFill>
                <a:latin typeface="Calibri"/>
                <a:ea typeface="Calibri"/>
                <a:cs typeface="Calibri"/>
                <a:sym typeface="Calibri"/>
              </a:rPr>
              <a:t>fib Using Dynamic Programming</a:t>
            </a:r>
            <a:endParaRPr dirty="0"/>
          </a:p>
        </p:txBody>
      </p:sp>
      <p:graphicFrame>
        <p:nvGraphicFramePr>
          <p:cNvPr id="151" name="Google Shape;151;p10"/>
          <p:cNvGraphicFramePr/>
          <p:nvPr>
            <p:extLst>
              <p:ext uri="{D42A27DB-BD31-4B8C-83A1-F6EECF244321}">
                <p14:modId xmlns:p14="http://schemas.microsoft.com/office/powerpoint/2010/main" val="1021531385"/>
              </p:ext>
            </p:extLst>
          </p:nvPr>
        </p:nvGraphicFramePr>
        <p:xfrm>
          <a:off x="266700" y="2725010"/>
          <a:ext cx="9144000" cy="4648200"/>
        </p:xfrm>
        <a:graphic>
          <a:graphicData uri="http://schemas.openxmlformats.org/presentationml/2006/ole">
            <mc:AlternateContent xmlns:mc="http://schemas.openxmlformats.org/markup-compatibility/2006">
              <mc:Choice xmlns:v="urn:schemas-microsoft-com:vml" Requires="v">
                <p:oleObj spid="_x0000_s2053" r:id="rId4" imgW="9144000" imgH="4648200" progId="">
                  <p:embed/>
                </p:oleObj>
              </mc:Choice>
              <mc:Fallback>
                <p:oleObj r:id="rId4" imgW="9144000" imgH="4648200" progId="">
                  <p:embed/>
                  <p:pic>
                    <p:nvPicPr>
                      <p:cNvPr id="151" name="Google Shape;151;p10"/>
                      <p:cNvPicPr preferRelativeResize="0"/>
                      <p:nvPr/>
                    </p:nvPicPr>
                    <p:blipFill rotWithShape="1">
                      <a:blip r:embed="rId5">
                        <a:alphaModFix/>
                      </a:blip>
                      <a:srcRect/>
                      <a:stretch/>
                    </p:blipFill>
                    <p:spPr>
                      <a:xfrm>
                        <a:off x="266700" y="2725010"/>
                        <a:ext cx="9144000" cy="4648200"/>
                      </a:xfrm>
                      <a:prstGeom prst="rect">
                        <a:avLst/>
                      </a:prstGeom>
                      <a:noFill/>
                      <a:ln>
                        <a:noFill/>
                      </a:ln>
                    </p:spPr>
                  </p:pic>
                </p:oleObj>
              </mc:Fallback>
            </mc:AlternateContent>
          </a:graphicData>
        </a:graphic>
      </p:graphicFrame>
      <p:sp>
        <p:nvSpPr>
          <p:cNvPr id="4" name="TextBox 3">
            <a:extLst>
              <a:ext uri="{FF2B5EF4-FFF2-40B4-BE49-F238E27FC236}">
                <a16:creationId xmlns:a16="http://schemas.microsoft.com/office/drawing/2014/main" id="{4DC95291-537B-7FAC-2A77-A46F013C9AD8}"/>
              </a:ext>
            </a:extLst>
          </p:cNvPr>
          <p:cNvSpPr txBox="1"/>
          <p:nvPr/>
        </p:nvSpPr>
        <p:spPr>
          <a:xfrm>
            <a:off x="5210827" y="688932"/>
            <a:ext cx="4409163" cy="954107"/>
          </a:xfrm>
          <a:prstGeom prst="rect">
            <a:avLst/>
          </a:prstGeom>
          <a:noFill/>
        </p:spPr>
        <p:txBody>
          <a:bodyPr wrap="square" rtlCol="0">
            <a:spAutoFit/>
          </a:bodyPr>
          <a:lstStyle/>
          <a:p>
            <a:r>
              <a:rPr lang="en-GB" sz="2800" dirty="0"/>
              <a:t>Total calls-n+1</a:t>
            </a:r>
          </a:p>
          <a:p>
            <a:r>
              <a:rPr lang="en-GB" sz="2800" dirty="0"/>
              <a:t>=O(n)</a:t>
            </a:r>
            <a:endParaRPr lang="en-IN" sz="2800" dirty="0"/>
          </a:p>
        </p:txBody>
      </p:sp>
      <p:graphicFrame>
        <p:nvGraphicFramePr>
          <p:cNvPr id="5" name="Table 4">
            <a:extLst>
              <a:ext uri="{FF2B5EF4-FFF2-40B4-BE49-F238E27FC236}">
                <a16:creationId xmlns:a16="http://schemas.microsoft.com/office/drawing/2014/main" id="{66DC543C-96A2-EAAA-F51B-62A0059E4F32}"/>
              </a:ext>
            </a:extLst>
          </p:cNvPr>
          <p:cNvGraphicFramePr>
            <a:graphicFrameLocks noGrp="1"/>
          </p:cNvGraphicFramePr>
          <p:nvPr>
            <p:extLst>
              <p:ext uri="{D42A27DB-BD31-4B8C-83A1-F6EECF244321}">
                <p14:modId xmlns:p14="http://schemas.microsoft.com/office/powerpoint/2010/main" val="605513769"/>
              </p:ext>
            </p:extLst>
          </p:nvPr>
        </p:nvGraphicFramePr>
        <p:xfrm>
          <a:off x="538619" y="1770177"/>
          <a:ext cx="6668024" cy="457200"/>
        </p:xfrm>
        <a:graphic>
          <a:graphicData uri="http://schemas.openxmlformats.org/drawingml/2006/table">
            <a:tbl>
              <a:tblPr firstRow="1" bandRow="1">
                <a:tableStyleId>{5DD5F8CD-DEFB-40E7-9297-2166104C2AB3}</a:tableStyleId>
              </a:tblPr>
              <a:tblGrid>
                <a:gridCol w="1132214">
                  <a:extLst>
                    <a:ext uri="{9D8B030D-6E8A-4147-A177-3AD203B41FA5}">
                      <a16:colId xmlns:a16="http://schemas.microsoft.com/office/drawing/2014/main" val="648715491"/>
                    </a:ext>
                  </a:extLst>
                </a:gridCol>
                <a:gridCol w="1107162">
                  <a:extLst>
                    <a:ext uri="{9D8B030D-6E8A-4147-A177-3AD203B41FA5}">
                      <a16:colId xmlns:a16="http://schemas.microsoft.com/office/drawing/2014/main" val="1171039905"/>
                    </a:ext>
                  </a:extLst>
                </a:gridCol>
                <a:gridCol w="1107162">
                  <a:extLst>
                    <a:ext uri="{9D8B030D-6E8A-4147-A177-3AD203B41FA5}">
                      <a16:colId xmlns:a16="http://schemas.microsoft.com/office/drawing/2014/main" val="2737790574"/>
                    </a:ext>
                  </a:extLst>
                </a:gridCol>
                <a:gridCol w="1107162">
                  <a:extLst>
                    <a:ext uri="{9D8B030D-6E8A-4147-A177-3AD203B41FA5}">
                      <a16:colId xmlns:a16="http://schemas.microsoft.com/office/drawing/2014/main" val="3064601534"/>
                    </a:ext>
                  </a:extLst>
                </a:gridCol>
                <a:gridCol w="1107162">
                  <a:extLst>
                    <a:ext uri="{9D8B030D-6E8A-4147-A177-3AD203B41FA5}">
                      <a16:colId xmlns:a16="http://schemas.microsoft.com/office/drawing/2014/main" val="3658588629"/>
                    </a:ext>
                  </a:extLst>
                </a:gridCol>
                <a:gridCol w="1107162">
                  <a:extLst>
                    <a:ext uri="{9D8B030D-6E8A-4147-A177-3AD203B41FA5}">
                      <a16:colId xmlns:a16="http://schemas.microsoft.com/office/drawing/2014/main" val="2924119702"/>
                    </a:ext>
                  </a:extLst>
                </a:gridCol>
              </a:tblGrid>
              <a:tr h="368893">
                <a:tc>
                  <a:txBody>
                    <a:bodyPr/>
                    <a:lstStyle/>
                    <a:p>
                      <a:r>
                        <a:rPr lang="en-GB" sz="2400" dirty="0"/>
                        <a:t>-1</a:t>
                      </a:r>
                      <a:endParaRPr lang="en-IN" sz="2400" dirty="0"/>
                    </a:p>
                  </a:txBody>
                  <a:tcPr/>
                </a:tc>
                <a:tc>
                  <a:txBody>
                    <a:bodyPr/>
                    <a:lstStyle/>
                    <a:p>
                      <a:r>
                        <a:rPr lang="en-GB" sz="2400" dirty="0"/>
                        <a:t>-1</a:t>
                      </a:r>
                      <a:endParaRPr lang="en-IN" sz="2400" dirty="0"/>
                    </a:p>
                  </a:txBody>
                  <a:tcPr/>
                </a:tc>
                <a:tc>
                  <a:txBody>
                    <a:bodyPr/>
                    <a:lstStyle/>
                    <a:p>
                      <a:r>
                        <a:rPr lang="en-GB" sz="2400" dirty="0"/>
                        <a:t>-1</a:t>
                      </a:r>
                      <a:endParaRPr lang="en-IN" sz="2400" dirty="0"/>
                    </a:p>
                  </a:txBody>
                  <a:tcPr/>
                </a:tc>
                <a:tc>
                  <a:txBody>
                    <a:bodyPr/>
                    <a:lstStyle/>
                    <a:p>
                      <a:r>
                        <a:rPr lang="en-GB" sz="2400" dirty="0"/>
                        <a:t>-1</a:t>
                      </a:r>
                      <a:endParaRPr lang="en-IN" sz="2400" dirty="0"/>
                    </a:p>
                  </a:txBody>
                  <a:tcPr/>
                </a:tc>
                <a:tc>
                  <a:txBody>
                    <a:bodyPr/>
                    <a:lstStyle/>
                    <a:p>
                      <a:r>
                        <a:rPr lang="en-GB" sz="2400" dirty="0"/>
                        <a:t>-1</a:t>
                      </a:r>
                      <a:endParaRPr lang="en-IN" sz="2400" dirty="0"/>
                    </a:p>
                  </a:txBody>
                  <a:tcPr/>
                </a:tc>
                <a:tc>
                  <a:txBody>
                    <a:bodyPr/>
                    <a:lstStyle/>
                    <a:p>
                      <a:r>
                        <a:rPr lang="en-GB" sz="2400" dirty="0"/>
                        <a:t>-1</a:t>
                      </a:r>
                      <a:endParaRPr lang="en-IN" sz="2400" dirty="0"/>
                    </a:p>
                  </a:txBody>
                  <a:tcPr/>
                </a:tc>
                <a:extLst>
                  <a:ext uri="{0D108BD9-81ED-4DB2-BD59-A6C34878D82A}">
                    <a16:rowId xmlns:a16="http://schemas.microsoft.com/office/drawing/2014/main" val="3172007348"/>
                  </a:ext>
                </a:extLst>
              </a:tr>
            </a:tbl>
          </a:graphicData>
        </a:graphic>
      </p:graphicFrame>
      <p:sp>
        <p:nvSpPr>
          <p:cNvPr id="6" name="TextBox 5">
            <a:extLst>
              <a:ext uri="{FF2B5EF4-FFF2-40B4-BE49-F238E27FC236}">
                <a16:creationId xmlns:a16="http://schemas.microsoft.com/office/drawing/2014/main" id="{FB196871-F7BA-A3E4-7E1E-A99C1D8EC2CF}"/>
              </a:ext>
            </a:extLst>
          </p:cNvPr>
          <p:cNvSpPr txBox="1"/>
          <p:nvPr/>
        </p:nvSpPr>
        <p:spPr>
          <a:xfrm>
            <a:off x="663879" y="2266208"/>
            <a:ext cx="7139836" cy="400110"/>
          </a:xfrm>
          <a:prstGeom prst="rect">
            <a:avLst/>
          </a:prstGeom>
          <a:noFill/>
        </p:spPr>
        <p:txBody>
          <a:bodyPr wrap="square" rtlCol="0">
            <a:spAutoFit/>
          </a:bodyPr>
          <a:lstStyle/>
          <a:p>
            <a:r>
              <a:rPr lang="en-GB" sz="2000" dirty="0"/>
              <a:t>0               1                2                3             4               5</a:t>
            </a:r>
            <a:endParaRPr lang="en-I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2CD5-594F-0127-C792-9F9C2C6D42E1}"/>
              </a:ext>
            </a:extLst>
          </p:cNvPr>
          <p:cNvSpPr>
            <a:spLocks noGrp="1"/>
          </p:cNvSpPr>
          <p:nvPr>
            <p:ph type="title"/>
          </p:nvPr>
        </p:nvSpPr>
        <p:spPr/>
        <p:txBody>
          <a:bodyPr/>
          <a:lstStyle/>
          <a:p>
            <a:r>
              <a:rPr lang="en-US" sz="3300" b="0" i="0" u="none" dirty="0">
                <a:solidFill>
                  <a:schemeClr val="dk1"/>
                </a:solidFill>
                <a:latin typeface="Calibri"/>
                <a:ea typeface="Calibri"/>
                <a:cs typeface="Calibri"/>
                <a:sym typeface="Calibri"/>
              </a:rPr>
              <a:t>fib Using tabulation method</a:t>
            </a:r>
            <a:endParaRPr lang="en-IN" dirty="0"/>
          </a:p>
        </p:txBody>
      </p:sp>
      <p:sp>
        <p:nvSpPr>
          <p:cNvPr id="3" name="Slide Number Placeholder 2">
            <a:extLst>
              <a:ext uri="{FF2B5EF4-FFF2-40B4-BE49-F238E27FC236}">
                <a16:creationId xmlns:a16="http://schemas.microsoft.com/office/drawing/2014/main" id="{3D81E6D1-6222-AE65-26BC-9734EAECFF5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 name="TextBox 3">
            <a:extLst>
              <a:ext uri="{FF2B5EF4-FFF2-40B4-BE49-F238E27FC236}">
                <a16:creationId xmlns:a16="http://schemas.microsoft.com/office/drawing/2014/main" id="{FED62339-BB4A-BC62-97D4-AF0C32BC5D72}"/>
              </a:ext>
            </a:extLst>
          </p:cNvPr>
          <p:cNvSpPr txBox="1"/>
          <p:nvPr/>
        </p:nvSpPr>
        <p:spPr>
          <a:xfrm>
            <a:off x="1139868" y="2054268"/>
            <a:ext cx="3720231" cy="3631763"/>
          </a:xfrm>
          <a:prstGeom prst="rect">
            <a:avLst/>
          </a:prstGeom>
          <a:noFill/>
        </p:spPr>
        <p:txBody>
          <a:bodyPr wrap="square" rtlCol="0">
            <a:spAutoFit/>
          </a:bodyPr>
          <a:lstStyle/>
          <a:p>
            <a:r>
              <a:rPr lang="en-GB" sz="2400" dirty="0"/>
              <a:t>Int fib(int n)</a:t>
            </a:r>
          </a:p>
          <a:p>
            <a:r>
              <a:rPr lang="en-GB" sz="2400" dirty="0"/>
              <a:t>{</a:t>
            </a:r>
          </a:p>
          <a:p>
            <a:r>
              <a:rPr lang="en-GB" sz="2400" dirty="0"/>
              <a:t>   if n&lt;=1 </a:t>
            </a:r>
          </a:p>
          <a:p>
            <a:r>
              <a:rPr lang="en-GB" sz="2400" dirty="0"/>
              <a:t>     return n;</a:t>
            </a:r>
          </a:p>
          <a:p>
            <a:r>
              <a:rPr lang="en-GB" sz="2400" dirty="0"/>
              <a:t>   F[0]=0;F[1]=1;</a:t>
            </a:r>
          </a:p>
          <a:p>
            <a:r>
              <a:rPr lang="en-GB" sz="2400" dirty="0"/>
              <a:t>   for(int </a:t>
            </a:r>
            <a:r>
              <a:rPr lang="en-GB" sz="2400" dirty="0" err="1"/>
              <a:t>i</a:t>
            </a:r>
            <a:r>
              <a:rPr lang="en-GB" sz="2400" dirty="0"/>
              <a:t>=2;i&lt;=</a:t>
            </a:r>
            <a:r>
              <a:rPr lang="en-GB" sz="2400" dirty="0" err="1"/>
              <a:t>n;i</a:t>
            </a:r>
            <a:r>
              <a:rPr lang="en-GB" sz="2400" dirty="0"/>
              <a:t>++)</a:t>
            </a:r>
          </a:p>
          <a:p>
            <a:r>
              <a:rPr lang="en-GB" sz="2400" dirty="0"/>
              <a:t>   F[</a:t>
            </a:r>
            <a:r>
              <a:rPr lang="en-GB" sz="2400" dirty="0" err="1"/>
              <a:t>i</a:t>
            </a:r>
            <a:r>
              <a:rPr lang="en-GB" sz="2400" dirty="0"/>
              <a:t>]=F[i-2]+F[i-1];</a:t>
            </a:r>
          </a:p>
          <a:p>
            <a:r>
              <a:rPr lang="en-GB" sz="2400" dirty="0"/>
              <a:t>   return F[n];</a:t>
            </a:r>
          </a:p>
          <a:p>
            <a:r>
              <a:rPr lang="en-GB" sz="2400" dirty="0"/>
              <a:t>}</a:t>
            </a:r>
          </a:p>
          <a:p>
            <a:endParaRPr lang="en-IN" dirty="0"/>
          </a:p>
        </p:txBody>
      </p:sp>
      <p:graphicFrame>
        <p:nvGraphicFramePr>
          <p:cNvPr id="5" name="Table 4">
            <a:extLst>
              <a:ext uri="{FF2B5EF4-FFF2-40B4-BE49-F238E27FC236}">
                <a16:creationId xmlns:a16="http://schemas.microsoft.com/office/drawing/2014/main" id="{A62078C9-7C2F-6A1D-05BC-F1F90715C0C3}"/>
              </a:ext>
            </a:extLst>
          </p:cNvPr>
          <p:cNvGraphicFramePr>
            <a:graphicFrameLocks noGrp="1"/>
          </p:cNvGraphicFramePr>
          <p:nvPr>
            <p:extLst>
              <p:ext uri="{D42A27DB-BD31-4B8C-83A1-F6EECF244321}">
                <p14:modId xmlns:p14="http://schemas.microsoft.com/office/powerpoint/2010/main" val="722760626"/>
              </p:ext>
            </p:extLst>
          </p:nvPr>
        </p:nvGraphicFramePr>
        <p:xfrm>
          <a:off x="2279737" y="5592412"/>
          <a:ext cx="6668024" cy="457200"/>
        </p:xfrm>
        <a:graphic>
          <a:graphicData uri="http://schemas.openxmlformats.org/drawingml/2006/table">
            <a:tbl>
              <a:tblPr firstRow="1" bandRow="1">
                <a:tableStyleId>{5DD5F8CD-DEFB-40E7-9297-2166104C2AB3}</a:tableStyleId>
              </a:tblPr>
              <a:tblGrid>
                <a:gridCol w="1132214">
                  <a:extLst>
                    <a:ext uri="{9D8B030D-6E8A-4147-A177-3AD203B41FA5}">
                      <a16:colId xmlns:a16="http://schemas.microsoft.com/office/drawing/2014/main" val="648715491"/>
                    </a:ext>
                  </a:extLst>
                </a:gridCol>
                <a:gridCol w="1107162">
                  <a:extLst>
                    <a:ext uri="{9D8B030D-6E8A-4147-A177-3AD203B41FA5}">
                      <a16:colId xmlns:a16="http://schemas.microsoft.com/office/drawing/2014/main" val="1171039905"/>
                    </a:ext>
                  </a:extLst>
                </a:gridCol>
                <a:gridCol w="1107162">
                  <a:extLst>
                    <a:ext uri="{9D8B030D-6E8A-4147-A177-3AD203B41FA5}">
                      <a16:colId xmlns:a16="http://schemas.microsoft.com/office/drawing/2014/main" val="2737790574"/>
                    </a:ext>
                  </a:extLst>
                </a:gridCol>
                <a:gridCol w="1107162">
                  <a:extLst>
                    <a:ext uri="{9D8B030D-6E8A-4147-A177-3AD203B41FA5}">
                      <a16:colId xmlns:a16="http://schemas.microsoft.com/office/drawing/2014/main" val="3064601534"/>
                    </a:ext>
                  </a:extLst>
                </a:gridCol>
                <a:gridCol w="1107162">
                  <a:extLst>
                    <a:ext uri="{9D8B030D-6E8A-4147-A177-3AD203B41FA5}">
                      <a16:colId xmlns:a16="http://schemas.microsoft.com/office/drawing/2014/main" val="3658588629"/>
                    </a:ext>
                  </a:extLst>
                </a:gridCol>
                <a:gridCol w="1107162">
                  <a:extLst>
                    <a:ext uri="{9D8B030D-6E8A-4147-A177-3AD203B41FA5}">
                      <a16:colId xmlns:a16="http://schemas.microsoft.com/office/drawing/2014/main" val="2924119702"/>
                    </a:ext>
                  </a:extLst>
                </a:gridCol>
              </a:tblGrid>
              <a:tr h="368893">
                <a:tc>
                  <a:txBody>
                    <a:bodyPr/>
                    <a:lstStyle/>
                    <a:p>
                      <a:r>
                        <a:rPr lang="en-GB" sz="2400" dirty="0"/>
                        <a:t>0</a:t>
                      </a:r>
                      <a:endParaRPr lang="en-IN" sz="2400" dirty="0"/>
                    </a:p>
                  </a:txBody>
                  <a:tcPr/>
                </a:tc>
                <a:tc>
                  <a:txBody>
                    <a:bodyPr/>
                    <a:lstStyle/>
                    <a:p>
                      <a:r>
                        <a:rPr lang="en-GB" sz="2400" dirty="0"/>
                        <a:t>1</a:t>
                      </a:r>
                      <a:endParaRPr lang="en-IN" sz="2400" dirty="0"/>
                    </a:p>
                  </a:txBody>
                  <a:tcPr/>
                </a:tc>
                <a:tc>
                  <a:txBody>
                    <a:bodyPr/>
                    <a:lstStyle/>
                    <a:p>
                      <a:r>
                        <a:rPr lang="en-GB" sz="2400" dirty="0"/>
                        <a:t>1</a:t>
                      </a:r>
                      <a:endParaRPr lang="en-IN" sz="2400" dirty="0"/>
                    </a:p>
                  </a:txBody>
                  <a:tcPr/>
                </a:tc>
                <a:tc>
                  <a:txBody>
                    <a:bodyPr/>
                    <a:lstStyle/>
                    <a:p>
                      <a:r>
                        <a:rPr lang="en-GB" sz="2400" dirty="0"/>
                        <a:t>2</a:t>
                      </a:r>
                      <a:endParaRPr lang="en-IN" sz="2400" dirty="0"/>
                    </a:p>
                  </a:txBody>
                  <a:tcPr/>
                </a:tc>
                <a:tc>
                  <a:txBody>
                    <a:bodyPr/>
                    <a:lstStyle/>
                    <a:p>
                      <a:r>
                        <a:rPr lang="en-GB" sz="2400" dirty="0"/>
                        <a:t>3</a:t>
                      </a:r>
                      <a:endParaRPr lang="en-IN" sz="2400" dirty="0"/>
                    </a:p>
                  </a:txBody>
                  <a:tcPr/>
                </a:tc>
                <a:tc>
                  <a:txBody>
                    <a:bodyPr/>
                    <a:lstStyle/>
                    <a:p>
                      <a:r>
                        <a:rPr lang="en-GB" sz="2400" dirty="0"/>
                        <a:t>5</a:t>
                      </a:r>
                      <a:endParaRPr lang="en-IN" sz="2400" dirty="0"/>
                    </a:p>
                  </a:txBody>
                  <a:tcPr/>
                </a:tc>
                <a:extLst>
                  <a:ext uri="{0D108BD9-81ED-4DB2-BD59-A6C34878D82A}">
                    <a16:rowId xmlns:a16="http://schemas.microsoft.com/office/drawing/2014/main" val="3172007348"/>
                  </a:ext>
                </a:extLst>
              </a:tr>
            </a:tbl>
          </a:graphicData>
        </a:graphic>
      </p:graphicFrame>
      <p:sp>
        <p:nvSpPr>
          <p:cNvPr id="6" name="TextBox 5">
            <a:extLst>
              <a:ext uri="{FF2B5EF4-FFF2-40B4-BE49-F238E27FC236}">
                <a16:creationId xmlns:a16="http://schemas.microsoft.com/office/drawing/2014/main" id="{3505CED8-77A1-E288-90E4-FB56CE87A55D}"/>
              </a:ext>
            </a:extLst>
          </p:cNvPr>
          <p:cNvSpPr txBox="1"/>
          <p:nvPr/>
        </p:nvSpPr>
        <p:spPr>
          <a:xfrm>
            <a:off x="2404997" y="6088443"/>
            <a:ext cx="7139836" cy="400110"/>
          </a:xfrm>
          <a:prstGeom prst="rect">
            <a:avLst/>
          </a:prstGeom>
          <a:noFill/>
        </p:spPr>
        <p:txBody>
          <a:bodyPr wrap="square" rtlCol="0">
            <a:spAutoFit/>
          </a:bodyPr>
          <a:lstStyle/>
          <a:p>
            <a:r>
              <a:rPr lang="en-GB" sz="2000" dirty="0"/>
              <a:t>0               1                2                3             4               5</a:t>
            </a:r>
            <a:endParaRPr lang="en-IN" sz="2000" dirty="0"/>
          </a:p>
        </p:txBody>
      </p:sp>
    </p:spTree>
    <p:extLst>
      <p:ext uri="{BB962C8B-B14F-4D97-AF65-F5344CB8AC3E}">
        <p14:creationId xmlns:p14="http://schemas.microsoft.com/office/powerpoint/2010/main" val="14898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1"/>
          <p:cNvSpPr txBox="1">
            <a:spLocks noGrp="1"/>
          </p:cNvSpPr>
          <p:nvPr>
            <p:ph type="title"/>
          </p:nvPr>
        </p:nvSpPr>
        <p:spPr>
          <a:xfrm>
            <a:off x="628650" y="441325"/>
            <a:ext cx="78867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Problem</a:t>
            </a:r>
            <a:endParaRPr/>
          </a:p>
        </p:txBody>
      </p:sp>
      <p:sp>
        <p:nvSpPr>
          <p:cNvPr id="157" name="Google Shape;157;p11"/>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100"/>
              <a:buFont typeface="Arial"/>
              <a:buChar char="•"/>
            </a:pPr>
            <a:r>
              <a:rPr lang="en-US" sz="2100" b="0" i="0" u="none" strike="noStrike" cap="none">
                <a:solidFill>
                  <a:schemeClr val="dk1"/>
                </a:solidFill>
                <a:latin typeface="Calibri"/>
                <a:ea typeface="Calibri"/>
                <a:cs typeface="Calibri"/>
                <a:sym typeface="Calibri"/>
              </a:rPr>
              <a:t>The difference between this problem and the fractional knapsack one is that you CANNOT take a fraction of an item.</a:t>
            </a:r>
            <a:endParaRPr/>
          </a:p>
          <a:p>
            <a:pPr marL="171450" marR="0" lvl="0" indent="-38100" algn="l" rtl="0">
              <a:lnSpc>
                <a:spcPct val="90000"/>
              </a:lnSpc>
              <a:spcBef>
                <a:spcPts val="7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a:p>
            <a:pPr marL="514350" marR="0" lvl="1" indent="-171450" algn="l" rtl="0">
              <a:lnSpc>
                <a:spcPct val="90000"/>
              </a:lnSpc>
              <a:spcBef>
                <a:spcPts val="30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You can either take it or not.</a:t>
            </a:r>
            <a:endParaRPr/>
          </a:p>
          <a:p>
            <a:pPr marL="514350" marR="0" lvl="1" indent="-171450" algn="l" rtl="0">
              <a:lnSpc>
                <a:spcPct val="90000"/>
              </a:lnSpc>
              <a:spcBef>
                <a:spcPts val="30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Hence the name Knapsack 0-1 problem.</a:t>
            </a:r>
            <a:endParaRPr/>
          </a:p>
        </p:txBody>
      </p:sp>
      <p:pic>
        <p:nvPicPr>
          <p:cNvPr id="158" name="Google Shape;158;p11" descr="knapsack_problem.png"/>
          <p:cNvPicPr preferRelativeResize="0"/>
          <p:nvPr/>
        </p:nvPicPr>
        <p:blipFill rotWithShape="1">
          <a:blip r:embed="rId3">
            <a:alphaModFix/>
          </a:blip>
          <a:srcRect/>
          <a:stretch/>
        </p:blipFill>
        <p:spPr>
          <a:xfrm>
            <a:off x="5195850" y="2748425"/>
            <a:ext cx="3821625" cy="3559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2"/>
          <p:cNvSpPr txBox="1">
            <a:spLocks noGrp="1"/>
          </p:cNvSpPr>
          <p:nvPr>
            <p:ph type="title"/>
          </p:nvPr>
        </p:nvSpPr>
        <p:spPr>
          <a:xfrm>
            <a:off x="9906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Problem</a:t>
            </a:r>
            <a:endParaRPr/>
          </a:p>
        </p:txBody>
      </p:sp>
      <p:sp>
        <p:nvSpPr>
          <p:cNvPr id="164" name="Google Shape;164;p12"/>
          <p:cNvSpPr txBox="1">
            <a:spLocks noGrp="1"/>
          </p:cNvSpPr>
          <p:nvPr>
            <p:ph idx="1"/>
          </p:nvPr>
        </p:nvSpPr>
        <p:spPr>
          <a:xfrm>
            <a:off x="838200" y="1295400"/>
            <a:ext cx="8305800" cy="57150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100"/>
              <a:buFont typeface="Arial"/>
              <a:buChar char="•"/>
            </a:pPr>
            <a:r>
              <a:rPr lang="en-US" sz="2100" b="0" i="0" u="none" strike="noStrike" cap="none">
                <a:solidFill>
                  <a:schemeClr val="dk1"/>
                </a:solidFill>
                <a:latin typeface="Calibri"/>
                <a:ea typeface="Calibri"/>
                <a:cs typeface="Calibri"/>
                <a:sym typeface="Calibri"/>
              </a:rPr>
              <a:t>As we did before we are going to solve the problem in terms of sub-problems.</a:t>
            </a:r>
            <a:endParaRPr/>
          </a:p>
          <a:p>
            <a:pPr marL="514350" marR="0" lvl="1" indent="-171450" algn="l" rtl="0">
              <a:lnSpc>
                <a:spcPct val="90000"/>
              </a:lnSpc>
              <a:spcBef>
                <a:spcPts val="30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So let’s try to do that…</a:t>
            </a:r>
            <a:endParaRPr/>
          </a:p>
          <a:p>
            <a:pPr marL="514350" marR="0" lvl="1" indent="-57150" algn="l" rtl="0">
              <a:lnSpc>
                <a:spcPct val="90000"/>
              </a:lnSpc>
              <a:spcBef>
                <a:spcPts val="30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171450" marR="0" lvl="0" indent="-171450" algn="l" rtl="0">
              <a:lnSpc>
                <a:spcPct val="90000"/>
              </a:lnSpc>
              <a:spcBef>
                <a:spcPts val="700"/>
              </a:spcBef>
              <a:spcAft>
                <a:spcPts val="0"/>
              </a:spcAft>
              <a:buClr>
                <a:schemeClr val="dk1"/>
              </a:buClr>
              <a:buSzPts val="2100"/>
              <a:buFont typeface="Arial"/>
              <a:buChar char="•"/>
            </a:pPr>
            <a:r>
              <a:rPr lang="en-US" sz="2100" b="0" i="0" u="none" strike="noStrike" cap="none">
                <a:solidFill>
                  <a:schemeClr val="dk1"/>
                </a:solidFill>
                <a:latin typeface="Calibri"/>
                <a:ea typeface="Calibri"/>
                <a:cs typeface="Calibri"/>
                <a:sym typeface="Calibri"/>
              </a:rPr>
              <a:t>Our first attempt might be to characterize a sub-problem as follows:</a:t>
            </a:r>
            <a:endParaRPr/>
          </a:p>
          <a:p>
            <a:pPr marL="514350" marR="0" lvl="1" indent="-171450" algn="l" rtl="0">
              <a:lnSpc>
                <a:spcPct val="90000"/>
              </a:lnSpc>
              <a:spcBef>
                <a:spcPts val="30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Let S</a:t>
            </a:r>
            <a:r>
              <a:rPr lang="en-US" sz="2600" b="0" i="0" u="none" strike="noStrike" cap="none" baseline="-25000">
                <a:solidFill>
                  <a:schemeClr val="dk1"/>
                </a:solidFill>
                <a:latin typeface="Calibri"/>
                <a:ea typeface="Calibri"/>
                <a:cs typeface="Calibri"/>
                <a:sym typeface="Calibri"/>
              </a:rPr>
              <a:t>k</a:t>
            </a:r>
            <a:r>
              <a:rPr lang="en-US" sz="2600" b="0" i="0" u="none" strike="noStrike" cap="none">
                <a:solidFill>
                  <a:schemeClr val="dk1"/>
                </a:solidFill>
                <a:latin typeface="Calibri"/>
                <a:ea typeface="Calibri"/>
                <a:cs typeface="Calibri"/>
                <a:sym typeface="Calibri"/>
              </a:rPr>
              <a:t> be the optimal subset of elements from {I</a:t>
            </a:r>
            <a:r>
              <a:rPr lang="en-US" sz="2600" b="0" i="0" u="none" strike="noStrike" cap="none" baseline="-25000">
                <a:solidFill>
                  <a:schemeClr val="dk1"/>
                </a:solidFill>
                <a:latin typeface="Calibri"/>
                <a:ea typeface="Calibri"/>
                <a:cs typeface="Calibri"/>
                <a:sym typeface="Calibri"/>
              </a:rPr>
              <a:t>0</a:t>
            </a:r>
            <a:r>
              <a:rPr lang="en-US" sz="2600" b="0" i="0" u="none" strike="noStrike" cap="none">
                <a:solidFill>
                  <a:schemeClr val="dk1"/>
                </a:solidFill>
                <a:latin typeface="Calibri"/>
                <a:ea typeface="Calibri"/>
                <a:cs typeface="Calibri"/>
                <a:sym typeface="Calibri"/>
              </a:rPr>
              <a:t>, I</a:t>
            </a:r>
            <a:r>
              <a:rPr lang="en-US" sz="2600" b="0" i="0" u="none" strike="noStrike" cap="none" baseline="-25000">
                <a:solidFill>
                  <a:schemeClr val="dk1"/>
                </a:solidFill>
                <a:latin typeface="Calibri"/>
                <a:ea typeface="Calibri"/>
                <a:cs typeface="Calibri"/>
                <a:sym typeface="Calibri"/>
              </a:rPr>
              <a:t>1</a:t>
            </a:r>
            <a:r>
              <a:rPr lang="en-US" sz="2600" b="0" i="0" u="none" strike="noStrike" cap="none">
                <a:solidFill>
                  <a:schemeClr val="dk1"/>
                </a:solidFill>
                <a:latin typeface="Calibri"/>
                <a:ea typeface="Calibri"/>
                <a:cs typeface="Calibri"/>
                <a:sym typeface="Calibri"/>
              </a:rPr>
              <a:t>, …, I</a:t>
            </a:r>
            <a:r>
              <a:rPr lang="en-US" sz="2600" b="0" i="0" u="none" strike="noStrike" cap="none" baseline="-25000">
                <a:solidFill>
                  <a:schemeClr val="dk1"/>
                </a:solidFill>
                <a:latin typeface="Calibri"/>
                <a:ea typeface="Calibri"/>
                <a:cs typeface="Calibri"/>
                <a:sym typeface="Calibri"/>
              </a:rPr>
              <a:t>k</a:t>
            </a:r>
            <a:r>
              <a:rPr lang="en-US" sz="2600" b="0" i="0" u="none" strike="noStrike" cap="none">
                <a:solidFill>
                  <a:schemeClr val="dk1"/>
                </a:solidFill>
                <a:latin typeface="Calibri"/>
                <a:ea typeface="Calibri"/>
                <a:cs typeface="Calibri"/>
                <a:sym typeface="Calibri"/>
              </a:rPr>
              <a:t>}.  </a:t>
            </a:r>
            <a:endParaRPr/>
          </a:p>
          <a:p>
            <a:pPr marL="857250" marR="0" lvl="2" indent="-171450" algn="l" rtl="0">
              <a:lnSpc>
                <a:spcPct val="90000"/>
              </a:lnSpc>
              <a:spcBef>
                <a:spcPts val="30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What we find is that the optimal subset from the elements {I</a:t>
            </a:r>
            <a:r>
              <a:rPr lang="en-US" sz="1500" b="0" i="0" u="none" strike="noStrike" cap="none" baseline="-25000">
                <a:solidFill>
                  <a:schemeClr val="dk1"/>
                </a:solidFill>
                <a:latin typeface="Calibri"/>
                <a:ea typeface="Calibri"/>
                <a:cs typeface="Calibri"/>
                <a:sym typeface="Calibri"/>
              </a:rPr>
              <a:t>0</a:t>
            </a:r>
            <a:r>
              <a:rPr lang="en-US" sz="1500" b="0" i="0" u="none" strike="noStrike" cap="none">
                <a:solidFill>
                  <a:schemeClr val="dk1"/>
                </a:solidFill>
                <a:latin typeface="Calibri"/>
                <a:ea typeface="Calibri"/>
                <a:cs typeface="Calibri"/>
                <a:sym typeface="Calibri"/>
              </a:rPr>
              <a:t>, I</a:t>
            </a:r>
            <a:r>
              <a:rPr lang="en-US" sz="1500" b="0" i="0" u="none" strike="noStrike" cap="none" baseline="-25000">
                <a:solidFill>
                  <a:schemeClr val="dk1"/>
                </a:solidFill>
                <a:latin typeface="Calibri"/>
                <a:ea typeface="Calibri"/>
                <a:cs typeface="Calibri"/>
                <a:sym typeface="Calibri"/>
              </a:rPr>
              <a:t>1</a:t>
            </a:r>
            <a:r>
              <a:rPr lang="en-US" sz="1500" b="0" i="0" u="none" strike="noStrike" cap="none">
                <a:solidFill>
                  <a:schemeClr val="dk1"/>
                </a:solidFill>
                <a:latin typeface="Calibri"/>
                <a:ea typeface="Calibri"/>
                <a:cs typeface="Calibri"/>
                <a:sym typeface="Calibri"/>
              </a:rPr>
              <a:t>, …, I</a:t>
            </a:r>
            <a:r>
              <a:rPr lang="en-US" sz="1500" b="0" i="0" u="none" strike="noStrike" cap="none" baseline="-25000">
                <a:solidFill>
                  <a:schemeClr val="dk1"/>
                </a:solidFill>
                <a:latin typeface="Calibri"/>
                <a:ea typeface="Calibri"/>
                <a:cs typeface="Calibri"/>
                <a:sym typeface="Calibri"/>
              </a:rPr>
              <a:t>k+1</a:t>
            </a:r>
            <a:r>
              <a:rPr lang="en-US" sz="1500" b="0" i="0" u="none" strike="noStrike" cap="none">
                <a:solidFill>
                  <a:schemeClr val="dk1"/>
                </a:solidFill>
                <a:latin typeface="Calibri"/>
                <a:ea typeface="Calibri"/>
                <a:cs typeface="Calibri"/>
                <a:sym typeface="Calibri"/>
              </a:rPr>
              <a:t>} may not correspond to the optimal subset of elements from {I</a:t>
            </a:r>
            <a:r>
              <a:rPr lang="en-US" sz="1500" b="0" i="0" u="none" strike="noStrike" cap="none" baseline="-25000">
                <a:solidFill>
                  <a:schemeClr val="dk1"/>
                </a:solidFill>
                <a:latin typeface="Calibri"/>
                <a:ea typeface="Calibri"/>
                <a:cs typeface="Calibri"/>
                <a:sym typeface="Calibri"/>
              </a:rPr>
              <a:t>0</a:t>
            </a:r>
            <a:r>
              <a:rPr lang="en-US" sz="1500" b="0" i="0" u="none" strike="noStrike" cap="none">
                <a:solidFill>
                  <a:schemeClr val="dk1"/>
                </a:solidFill>
                <a:latin typeface="Calibri"/>
                <a:ea typeface="Calibri"/>
                <a:cs typeface="Calibri"/>
                <a:sym typeface="Calibri"/>
              </a:rPr>
              <a:t>, I</a:t>
            </a:r>
            <a:r>
              <a:rPr lang="en-US" sz="1500" b="0" i="0" u="none" strike="noStrike" cap="none" baseline="-25000">
                <a:solidFill>
                  <a:schemeClr val="dk1"/>
                </a:solidFill>
                <a:latin typeface="Calibri"/>
                <a:ea typeface="Calibri"/>
                <a:cs typeface="Calibri"/>
                <a:sym typeface="Calibri"/>
              </a:rPr>
              <a:t>1</a:t>
            </a:r>
            <a:r>
              <a:rPr lang="en-US" sz="1500" b="0" i="0" u="none" strike="noStrike" cap="none">
                <a:solidFill>
                  <a:schemeClr val="dk1"/>
                </a:solidFill>
                <a:latin typeface="Calibri"/>
                <a:ea typeface="Calibri"/>
                <a:cs typeface="Calibri"/>
                <a:sym typeface="Calibri"/>
              </a:rPr>
              <a:t>, …, I</a:t>
            </a:r>
            <a:r>
              <a:rPr lang="en-US" sz="1500" b="0" i="0" u="none" strike="noStrike" cap="none" baseline="-25000">
                <a:solidFill>
                  <a:schemeClr val="dk1"/>
                </a:solidFill>
                <a:latin typeface="Calibri"/>
                <a:ea typeface="Calibri"/>
                <a:cs typeface="Calibri"/>
                <a:sym typeface="Calibri"/>
              </a:rPr>
              <a:t>k</a:t>
            </a:r>
            <a:r>
              <a:rPr lang="en-US" sz="1500" b="0" i="0" u="none" strike="noStrike" cap="none">
                <a:solidFill>
                  <a:schemeClr val="dk1"/>
                </a:solidFill>
                <a:latin typeface="Calibri"/>
                <a:ea typeface="Calibri"/>
                <a:cs typeface="Calibri"/>
                <a:sym typeface="Calibri"/>
              </a:rPr>
              <a:t>} in any regular pattern.</a:t>
            </a:r>
            <a:endParaRPr/>
          </a:p>
          <a:p>
            <a:pPr marL="857250" marR="0" lvl="2" indent="-76200" algn="l" rtl="0">
              <a:lnSpc>
                <a:spcPct val="90000"/>
              </a:lnSpc>
              <a:spcBef>
                <a:spcPts val="300"/>
              </a:spcBef>
              <a:spcAft>
                <a:spcPts val="0"/>
              </a:spcAft>
              <a:buClr>
                <a:schemeClr val="dk1"/>
              </a:buClr>
              <a:buSzPts val="1500"/>
              <a:buFont typeface="Arial"/>
              <a:buNone/>
            </a:pPr>
            <a:endParaRPr sz="1500" b="0" i="0" u="none" strike="noStrike" cap="none">
              <a:solidFill>
                <a:schemeClr val="dk1"/>
              </a:solidFill>
              <a:latin typeface="Calibri"/>
              <a:ea typeface="Calibri"/>
              <a:cs typeface="Calibri"/>
              <a:sym typeface="Calibri"/>
            </a:endParaRPr>
          </a:p>
          <a:p>
            <a:pPr marL="514350" marR="0" lvl="1" indent="-171450" algn="l" rtl="0">
              <a:lnSpc>
                <a:spcPct val="90000"/>
              </a:lnSpc>
              <a:spcBef>
                <a:spcPts val="30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Basically, the solution to the optimization problem for S</a:t>
            </a:r>
            <a:r>
              <a:rPr lang="en-US" sz="1800" b="0" i="0" u="none" strike="noStrike" cap="none" baseline="-25000">
                <a:solidFill>
                  <a:schemeClr val="dk1"/>
                </a:solidFill>
                <a:latin typeface="Calibri"/>
                <a:ea typeface="Calibri"/>
                <a:cs typeface="Calibri"/>
                <a:sym typeface="Calibri"/>
              </a:rPr>
              <a:t>k+1</a:t>
            </a:r>
            <a:r>
              <a:rPr lang="en-US" sz="1800" b="0" i="0" u="none" strike="noStrike" cap="none">
                <a:solidFill>
                  <a:schemeClr val="dk1"/>
                </a:solidFill>
                <a:latin typeface="Calibri"/>
                <a:ea typeface="Calibri"/>
                <a:cs typeface="Calibri"/>
                <a:sym typeface="Calibri"/>
              </a:rPr>
              <a:t> might NOT contain the optimal solution from problem S</a:t>
            </a:r>
            <a:r>
              <a:rPr lang="en-US" sz="1800" b="0" i="0" u="none" strike="noStrike" cap="none" baseline="-25000">
                <a:solidFill>
                  <a:schemeClr val="dk1"/>
                </a:solidFill>
                <a:latin typeface="Calibri"/>
                <a:ea typeface="Calibri"/>
                <a:cs typeface="Calibri"/>
                <a:sym typeface="Calibri"/>
              </a:rPr>
              <a:t>k</a:t>
            </a:r>
            <a:r>
              <a:rPr lang="en-US" sz="1800" b="0" i="0" u="none" strike="noStrike" cap="none">
                <a:solidFill>
                  <a:schemeClr val="dk1"/>
                </a:solidFill>
                <a:latin typeface="Calibri"/>
                <a:ea typeface="Calibri"/>
                <a:cs typeface="Calibri"/>
                <a:sym typeface="Calibri"/>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3"/>
          <p:cNvSpPr txBox="1">
            <a:spLocks noGrp="1"/>
          </p:cNvSpPr>
          <p:nvPr>
            <p:ph type="title"/>
          </p:nvPr>
        </p:nvSpPr>
        <p:spPr>
          <a:xfrm>
            <a:off x="882650" y="0"/>
            <a:ext cx="7499350" cy="609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Problem</a:t>
            </a:r>
            <a:endParaRPr/>
          </a:p>
        </p:txBody>
      </p:sp>
      <p:sp>
        <p:nvSpPr>
          <p:cNvPr id="170" name="Google Shape;170;p13"/>
          <p:cNvSpPr txBox="1">
            <a:spLocks noGrp="1"/>
          </p:cNvSpPr>
          <p:nvPr>
            <p:ph idx="1"/>
          </p:nvPr>
        </p:nvSpPr>
        <p:spPr>
          <a:xfrm>
            <a:off x="914400" y="609600"/>
            <a:ext cx="8229600" cy="6096000"/>
          </a:xfrm>
          <a:prstGeom prst="rect">
            <a:avLst/>
          </a:prstGeom>
          <a:noFill/>
          <a:ln>
            <a:noFill/>
          </a:ln>
        </p:spPr>
        <p:txBody>
          <a:bodyPr spcFirstLastPara="1" wrap="square" lIns="91425" tIns="45700" rIns="91425" bIns="45700" anchor="t" anchorCtr="0">
            <a:normAutofit/>
          </a:bodyPr>
          <a:lstStyle/>
          <a:p>
            <a:pPr marL="171450" marR="0" lvl="0" indent="-171450" algn="l" rtl="0">
              <a:lnSpc>
                <a:spcPct val="80000"/>
              </a:lnSpc>
              <a:spcBef>
                <a:spcPts val="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Let’s illustrate that point with an example:</a:t>
            </a:r>
            <a:endParaRPr dirty="0"/>
          </a:p>
          <a:p>
            <a:pPr marL="171450" marR="0" lvl="0" indent="-171450" algn="l" rtl="0">
              <a:lnSpc>
                <a:spcPct val="80000"/>
              </a:lnSpc>
              <a:spcBef>
                <a:spcPts val="700"/>
              </a:spcBef>
              <a:spcAft>
                <a:spcPts val="0"/>
              </a:spcAft>
              <a:buClr>
                <a:schemeClr val="dk1"/>
              </a:buClr>
              <a:buSzPts val="2400"/>
              <a:buFont typeface="Arial"/>
              <a:buNone/>
            </a:pPr>
            <a:r>
              <a:rPr lang="en-US" sz="2400" b="1" i="0" u="sng" strike="noStrike" cap="none" dirty="0">
                <a:solidFill>
                  <a:schemeClr val="dk1"/>
                </a:solidFill>
                <a:latin typeface="Calibri"/>
                <a:ea typeface="Calibri"/>
                <a:cs typeface="Calibri"/>
                <a:sym typeface="Calibri"/>
              </a:rPr>
              <a:t>		Item			Weight			Value</a:t>
            </a:r>
            <a:endParaRPr sz="2400" b="0" i="0" u="sng" strike="noStrike" cap="none" dirty="0">
              <a:solidFill>
                <a:schemeClr val="dk1"/>
              </a:solidFill>
              <a:latin typeface="Calibri"/>
              <a:ea typeface="Calibri"/>
              <a:cs typeface="Calibri"/>
              <a:sym typeface="Calibri"/>
            </a:endParaRPr>
          </a:p>
          <a:p>
            <a:pPr marL="171450" marR="0" lvl="0" indent="-171450" algn="l" rtl="0">
              <a:lnSpc>
                <a:spcPct val="80000"/>
              </a:lnSpc>
              <a:spcBef>
                <a:spcPts val="700"/>
              </a:spcBef>
              <a:spcAft>
                <a:spcPts val="0"/>
              </a:spcAft>
              <a:buClr>
                <a:schemeClr val="dk1"/>
              </a:buClr>
              <a:buSzPts val="2400"/>
              <a:buFont typeface="Arial"/>
              <a:buNone/>
            </a:pPr>
            <a:r>
              <a:rPr lang="en-US" sz="2400" b="1" i="0" u="none" strike="noStrike" cap="none" dirty="0">
                <a:solidFill>
                  <a:schemeClr val="dk1"/>
                </a:solidFill>
                <a:latin typeface="Calibri"/>
                <a:ea typeface="Calibri"/>
                <a:cs typeface="Calibri"/>
                <a:sym typeface="Calibri"/>
              </a:rPr>
              <a:t>		I</a:t>
            </a:r>
            <a:r>
              <a:rPr lang="en-US" sz="2400" b="1" i="0" u="none" strike="noStrike" cap="none" baseline="-25000" dirty="0">
                <a:solidFill>
                  <a:schemeClr val="dk1"/>
                </a:solidFill>
                <a:latin typeface="Calibri"/>
                <a:ea typeface="Calibri"/>
                <a:cs typeface="Calibri"/>
                <a:sym typeface="Calibri"/>
              </a:rPr>
              <a:t>0</a:t>
            </a:r>
            <a:r>
              <a:rPr lang="en-US" sz="2400" b="1" i="0" u="none" strike="noStrike" cap="none" dirty="0">
                <a:solidFill>
                  <a:schemeClr val="dk1"/>
                </a:solidFill>
                <a:latin typeface="Calibri"/>
                <a:ea typeface="Calibri"/>
                <a:cs typeface="Calibri"/>
                <a:sym typeface="Calibri"/>
              </a:rPr>
              <a:t>			 3			10</a:t>
            </a:r>
            <a:endParaRPr sz="2400" b="0" i="0" u="none" strike="noStrike" cap="none" dirty="0">
              <a:solidFill>
                <a:schemeClr val="dk1"/>
              </a:solidFill>
              <a:latin typeface="Calibri"/>
              <a:ea typeface="Calibri"/>
              <a:cs typeface="Calibri"/>
              <a:sym typeface="Calibri"/>
            </a:endParaRPr>
          </a:p>
          <a:p>
            <a:pPr marL="171450" marR="0" lvl="0" indent="-171450" algn="l" rtl="0">
              <a:lnSpc>
                <a:spcPct val="80000"/>
              </a:lnSpc>
              <a:spcBef>
                <a:spcPts val="700"/>
              </a:spcBef>
              <a:spcAft>
                <a:spcPts val="0"/>
              </a:spcAft>
              <a:buClr>
                <a:schemeClr val="dk1"/>
              </a:buClr>
              <a:buSzPts val="2400"/>
              <a:buFont typeface="Arial"/>
              <a:buNone/>
            </a:pPr>
            <a:r>
              <a:rPr lang="en-US" sz="2400" b="1" i="0" u="none" strike="noStrike" cap="none" dirty="0">
                <a:solidFill>
                  <a:schemeClr val="dk1"/>
                </a:solidFill>
                <a:latin typeface="Calibri"/>
                <a:ea typeface="Calibri"/>
                <a:cs typeface="Calibri"/>
                <a:sym typeface="Calibri"/>
              </a:rPr>
              <a:t>		I</a:t>
            </a:r>
            <a:r>
              <a:rPr lang="en-US" sz="2400" b="1" i="0" u="none" strike="noStrike" cap="none" baseline="-25000" dirty="0">
                <a:solidFill>
                  <a:schemeClr val="dk1"/>
                </a:solidFill>
                <a:latin typeface="Calibri"/>
                <a:ea typeface="Calibri"/>
                <a:cs typeface="Calibri"/>
                <a:sym typeface="Calibri"/>
              </a:rPr>
              <a:t>1</a:t>
            </a:r>
            <a:r>
              <a:rPr lang="en-US" sz="2400" b="1" i="0" u="none" strike="noStrike" cap="none" dirty="0">
                <a:solidFill>
                  <a:schemeClr val="dk1"/>
                </a:solidFill>
                <a:latin typeface="Calibri"/>
                <a:ea typeface="Calibri"/>
                <a:cs typeface="Calibri"/>
                <a:sym typeface="Calibri"/>
              </a:rPr>
              <a:t>			 8			 4</a:t>
            </a:r>
            <a:endParaRPr sz="2400" b="0" i="0" u="none" strike="noStrike" cap="none" dirty="0">
              <a:solidFill>
                <a:schemeClr val="dk1"/>
              </a:solidFill>
              <a:latin typeface="Calibri"/>
              <a:ea typeface="Calibri"/>
              <a:cs typeface="Calibri"/>
              <a:sym typeface="Calibri"/>
            </a:endParaRPr>
          </a:p>
          <a:p>
            <a:pPr marL="171450" marR="0" lvl="0" indent="-171450" algn="l" rtl="0">
              <a:lnSpc>
                <a:spcPct val="80000"/>
              </a:lnSpc>
              <a:spcBef>
                <a:spcPts val="700"/>
              </a:spcBef>
              <a:spcAft>
                <a:spcPts val="0"/>
              </a:spcAft>
              <a:buClr>
                <a:schemeClr val="dk1"/>
              </a:buClr>
              <a:buSzPts val="2400"/>
              <a:buFont typeface="Arial"/>
              <a:buNone/>
            </a:pPr>
            <a:r>
              <a:rPr lang="en-US" sz="2400" b="1" i="0" u="none" strike="noStrike" cap="none" dirty="0">
                <a:solidFill>
                  <a:schemeClr val="dk1"/>
                </a:solidFill>
                <a:latin typeface="Calibri"/>
                <a:ea typeface="Calibri"/>
                <a:cs typeface="Calibri"/>
                <a:sym typeface="Calibri"/>
              </a:rPr>
              <a:t>		I</a:t>
            </a:r>
            <a:r>
              <a:rPr lang="en-US" sz="2400" b="1" i="0" u="none" strike="noStrike" cap="none" baseline="-25000" dirty="0">
                <a:solidFill>
                  <a:schemeClr val="dk1"/>
                </a:solidFill>
                <a:latin typeface="Calibri"/>
                <a:ea typeface="Calibri"/>
                <a:cs typeface="Calibri"/>
                <a:sym typeface="Calibri"/>
              </a:rPr>
              <a:t>2</a:t>
            </a:r>
            <a:r>
              <a:rPr lang="en-US" sz="2400" b="1" i="0" u="none" strike="noStrike" cap="none" dirty="0">
                <a:solidFill>
                  <a:schemeClr val="dk1"/>
                </a:solidFill>
                <a:latin typeface="Calibri"/>
                <a:ea typeface="Calibri"/>
                <a:cs typeface="Calibri"/>
                <a:sym typeface="Calibri"/>
              </a:rPr>
              <a:t>			 9			 9</a:t>
            </a:r>
            <a:endParaRPr sz="2400" b="0" i="0" u="none" strike="noStrike" cap="none" dirty="0">
              <a:solidFill>
                <a:schemeClr val="dk1"/>
              </a:solidFill>
              <a:latin typeface="Calibri"/>
              <a:ea typeface="Calibri"/>
              <a:cs typeface="Calibri"/>
              <a:sym typeface="Calibri"/>
            </a:endParaRPr>
          </a:p>
          <a:p>
            <a:pPr marL="171450" marR="0" lvl="0" indent="-171450" algn="l" rtl="0">
              <a:lnSpc>
                <a:spcPct val="80000"/>
              </a:lnSpc>
              <a:spcBef>
                <a:spcPts val="700"/>
              </a:spcBef>
              <a:spcAft>
                <a:spcPts val="0"/>
              </a:spcAft>
              <a:buClr>
                <a:schemeClr val="dk1"/>
              </a:buClr>
              <a:buSzPts val="2400"/>
              <a:buFont typeface="Arial"/>
              <a:buNone/>
            </a:pPr>
            <a:r>
              <a:rPr lang="en-US" sz="2400" b="1" i="0" u="none" strike="noStrike" cap="none" dirty="0">
                <a:solidFill>
                  <a:schemeClr val="dk1"/>
                </a:solidFill>
                <a:latin typeface="Calibri"/>
                <a:ea typeface="Calibri"/>
                <a:cs typeface="Calibri"/>
                <a:sym typeface="Calibri"/>
              </a:rPr>
              <a:t>		I</a:t>
            </a:r>
            <a:r>
              <a:rPr lang="en-US" sz="2400" b="1" i="0" u="none" strike="noStrike" cap="none" baseline="-25000" dirty="0">
                <a:solidFill>
                  <a:schemeClr val="dk1"/>
                </a:solidFill>
                <a:latin typeface="Calibri"/>
                <a:ea typeface="Calibri"/>
                <a:cs typeface="Calibri"/>
                <a:sym typeface="Calibri"/>
              </a:rPr>
              <a:t>3</a:t>
            </a:r>
            <a:r>
              <a:rPr lang="en-US" sz="2400" b="1" i="0" u="none" strike="noStrike" cap="none" dirty="0">
                <a:solidFill>
                  <a:schemeClr val="dk1"/>
                </a:solidFill>
                <a:latin typeface="Calibri"/>
                <a:ea typeface="Calibri"/>
                <a:cs typeface="Calibri"/>
                <a:sym typeface="Calibri"/>
              </a:rPr>
              <a:t>			 8			11</a:t>
            </a:r>
            <a:endParaRPr dirty="0"/>
          </a:p>
          <a:p>
            <a:pPr marL="171450" marR="0" lvl="0" indent="-171450" algn="l" rtl="0">
              <a:lnSpc>
                <a:spcPct val="80000"/>
              </a:lnSpc>
              <a:spcBef>
                <a:spcPts val="7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a:p>
            <a:pPr marL="171450" marR="0" lvl="0" indent="-171450" algn="l" rtl="0">
              <a:lnSpc>
                <a:spcPct val="80000"/>
              </a:lnSpc>
              <a:spcBef>
                <a:spcPts val="700"/>
              </a:spcBef>
              <a:spcAft>
                <a:spcPts val="0"/>
              </a:spcAft>
              <a:buClr>
                <a:schemeClr val="dk1"/>
              </a:buClr>
              <a:buSzPts val="2100"/>
              <a:buFont typeface="Arial"/>
              <a:buChar char="•"/>
            </a:pPr>
            <a:r>
              <a:rPr lang="en-US" sz="2100" b="1" i="0" u="sng" strike="noStrike" cap="none" dirty="0">
                <a:solidFill>
                  <a:schemeClr val="dk1"/>
                </a:solidFill>
                <a:latin typeface="Calibri"/>
                <a:ea typeface="Calibri"/>
                <a:cs typeface="Calibri"/>
                <a:sym typeface="Calibri"/>
              </a:rPr>
              <a:t>The maximum weight the knapsack can hold is 20.</a:t>
            </a:r>
            <a:endParaRPr dirty="0"/>
          </a:p>
          <a:p>
            <a:pPr marL="171450" marR="0" lvl="0" indent="-38100" algn="l" rtl="0">
              <a:lnSpc>
                <a:spcPct val="80000"/>
              </a:lnSpc>
              <a:spcBef>
                <a:spcPts val="700"/>
              </a:spcBef>
              <a:spcAft>
                <a:spcPts val="0"/>
              </a:spcAft>
              <a:buClr>
                <a:schemeClr val="dk1"/>
              </a:buClr>
              <a:buSzPts val="2100"/>
              <a:buFont typeface="Arial"/>
              <a:buNone/>
            </a:pPr>
            <a:endParaRPr sz="2100" b="0" i="0" u="none" strike="noStrike" cap="none" dirty="0">
              <a:solidFill>
                <a:schemeClr val="dk1"/>
              </a:solidFill>
              <a:latin typeface="Calibri"/>
              <a:ea typeface="Calibri"/>
              <a:cs typeface="Calibri"/>
              <a:sym typeface="Calibri"/>
            </a:endParaRPr>
          </a:p>
          <a:p>
            <a:pPr marL="171450" marR="0" lvl="0" indent="-171450" algn="l" rtl="0">
              <a:lnSpc>
                <a:spcPct val="80000"/>
              </a:lnSpc>
              <a:spcBef>
                <a:spcPts val="70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The best set of items from {I</a:t>
            </a:r>
            <a:r>
              <a:rPr lang="en-US" sz="2100" b="0" i="0" u="none" strike="noStrike" cap="none" baseline="-25000" dirty="0">
                <a:solidFill>
                  <a:schemeClr val="dk1"/>
                </a:solidFill>
                <a:latin typeface="Calibri"/>
                <a:ea typeface="Calibri"/>
                <a:cs typeface="Calibri"/>
                <a:sym typeface="Calibri"/>
              </a:rPr>
              <a:t>0</a:t>
            </a:r>
            <a:r>
              <a:rPr lang="en-US" sz="2100" b="0" i="0" u="none" strike="noStrike" cap="none" dirty="0">
                <a:solidFill>
                  <a:schemeClr val="dk1"/>
                </a:solidFill>
                <a:latin typeface="Calibri"/>
                <a:ea typeface="Calibri"/>
                <a:cs typeface="Calibri"/>
                <a:sym typeface="Calibri"/>
              </a:rPr>
              <a:t>, I</a:t>
            </a:r>
            <a:r>
              <a:rPr lang="en-US" sz="2100" b="0" i="0" u="none" strike="noStrike" cap="none" baseline="-25000" dirty="0">
                <a:solidFill>
                  <a:schemeClr val="dk1"/>
                </a:solidFill>
                <a:latin typeface="Calibri"/>
                <a:ea typeface="Calibri"/>
                <a:cs typeface="Calibri"/>
                <a:sym typeface="Calibri"/>
              </a:rPr>
              <a:t>1</a:t>
            </a:r>
            <a:r>
              <a:rPr lang="en-US" sz="2100" b="0" i="0" u="none" strike="noStrike" cap="none" dirty="0">
                <a:solidFill>
                  <a:schemeClr val="dk1"/>
                </a:solidFill>
                <a:latin typeface="Calibri"/>
                <a:ea typeface="Calibri"/>
                <a:cs typeface="Calibri"/>
                <a:sym typeface="Calibri"/>
              </a:rPr>
              <a:t>, I</a:t>
            </a:r>
            <a:r>
              <a:rPr lang="en-US" sz="2100" b="0" i="0" u="none" strike="noStrike" cap="none" baseline="-25000" dirty="0">
                <a:solidFill>
                  <a:schemeClr val="dk1"/>
                </a:solidFill>
                <a:latin typeface="Calibri"/>
                <a:ea typeface="Calibri"/>
                <a:cs typeface="Calibri"/>
                <a:sym typeface="Calibri"/>
              </a:rPr>
              <a:t>2</a:t>
            </a:r>
            <a:r>
              <a:rPr lang="en-US" sz="2100" b="0" i="0" u="none" strike="noStrike" cap="none" dirty="0">
                <a:solidFill>
                  <a:schemeClr val="dk1"/>
                </a:solidFill>
                <a:latin typeface="Calibri"/>
                <a:ea typeface="Calibri"/>
                <a:cs typeface="Calibri"/>
                <a:sym typeface="Calibri"/>
              </a:rPr>
              <a:t>} is {I</a:t>
            </a:r>
            <a:r>
              <a:rPr lang="en-US" sz="2100" b="0" i="0" u="none" strike="noStrike" cap="none" baseline="-25000" dirty="0">
                <a:solidFill>
                  <a:schemeClr val="dk1"/>
                </a:solidFill>
                <a:latin typeface="Calibri"/>
                <a:ea typeface="Calibri"/>
                <a:cs typeface="Calibri"/>
                <a:sym typeface="Calibri"/>
              </a:rPr>
              <a:t>0</a:t>
            </a:r>
            <a:r>
              <a:rPr lang="en-US" sz="2100" b="0" i="0" u="none" strike="noStrike" cap="none" dirty="0">
                <a:solidFill>
                  <a:schemeClr val="dk1"/>
                </a:solidFill>
                <a:latin typeface="Calibri"/>
                <a:ea typeface="Calibri"/>
                <a:cs typeface="Calibri"/>
                <a:sym typeface="Calibri"/>
              </a:rPr>
              <a:t>, I</a:t>
            </a:r>
            <a:r>
              <a:rPr lang="en-US" sz="2100" b="0" i="0" u="none" strike="noStrike" cap="none" baseline="-25000" dirty="0">
                <a:solidFill>
                  <a:schemeClr val="dk1"/>
                </a:solidFill>
                <a:latin typeface="Calibri"/>
                <a:ea typeface="Calibri"/>
                <a:cs typeface="Calibri"/>
                <a:sym typeface="Calibri"/>
              </a:rPr>
              <a:t>1</a:t>
            </a:r>
            <a:r>
              <a:rPr lang="en-US" sz="2100" b="0" i="0" u="none" strike="noStrike" cap="none" dirty="0">
                <a:solidFill>
                  <a:schemeClr val="dk1"/>
                </a:solidFill>
                <a:latin typeface="Calibri"/>
                <a:ea typeface="Calibri"/>
                <a:cs typeface="Calibri"/>
                <a:sym typeface="Calibri"/>
              </a:rPr>
              <a:t>, I</a:t>
            </a:r>
            <a:r>
              <a:rPr lang="en-US" sz="2100" b="0" i="0" u="none" strike="noStrike" cap="none" baseline="-25000" dirty="0">
                <a:solidFill>
                  <a:schemeClr val="dk1"/>
                </a:solidFill>
                <a:latin typeface="Calibri"/>
                <a:ea typeface="Calibri"/>
                <a:cs typeface="Calibri"/>
                <a:sym typeface="Calibri"/>
              </a:rPr>
              <a:t>2</a:t>
            </a:r>
            <a:r>
              <a:rPr lang="en-US" sz="2100" b="0" i="0" u="none" strike="noStrike" cap="none" dirty="0">
                <a:solidFill>
                  <a:schemeClr val="dk1"/>
                </a:solidFill>
                <a:latin typeface="Calibri"/>
                <a:ea typeface="Calibri"/>
                <a:cs typeface="Calibri"/>
                <a:sym typeface="Calibri"/>
              </a:rPr>
              <a:t>}  </a:t>
            </a:r>
            <a:endParaRPr dirty="0"/>
          </a:p>
          <a:p>
            <a:pPr marL="171450" marR="0" lvl="0" indent="-171450" algn="l" rtl="0">
              <a:lnSpc>
                <a:spcPct val="80000"/>
              </a:lnSpc>
              <a:spcBef>
                <a:spcPts val="70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BUT the best set of items from {I</a:t>
            </a:r>
            <a:r>
              <a:rPr lang="en-US" sz="2100" b="0" i="0" u="none" strike="noStrike" cap="none" baseline="-25000" dirty="0">
                <a:solidFill>
                  <a:schemeClr val="dk1"/>
                </a:solidFill>
                <a:latin typeface="Calibri"/>
                <a:ea typeface="Calibri"/>
                <a:cs typeface="Calibri"/>
                <a:sym typeface="Calibri"/>
              </a:rPr>
              <a:t>0</a:t>
            </a:r>
            <a:r>
              <a:rPr lang="en-US" sz="2100" b="0" i="0" u="none" strike="noStrike" cap="none" dirty="0">
                <a:solidFill>
                  <a:schemeClr val="dk1"/>
                </a:solidFill>
                <a:latin typeface="Calibri"/>
                <a:ea typeface="Calibri"/>
                <a:cs typeface="Calibri"/>
                <a:sym typeface="Calibri"/>
              </a:rPr>
              <a:t>, I</a:t>
            </a:r>
            <a:r>
              <a:rPr lang="en-US" sz="2100" b="0" i="0" u="none" strike="noStrike" cap="none" baseline="-25000" dirty="0">
                <a:solidFill>
                  <a:schemeClr val="dk1"/>
                </a:solidFill>
                <a:latin typeface="Calibri"/>
                <a:ea typeface="Calibri"/>
                <a:cs typeface="Calibri"/>
                <a:sym typeface="Calibri"/>
              </a:rPr>
              <a:t>1</a:t>
            </a:r>
            <a:r>
              <a:rPr lang="en-US" sz="2100" b="0" i="0" u="none" strike="noStrike" cap="none" dirty="0">
                <a:solidFill>
                  <a:schemeClr val="dk1"/>
                </a:solidFill>
                <a:latin typeface="Calibri"/>
                <a:ea typeface="Calibri"/>
                <a:cs typeface="Calibri"/>
                <a:sym typeface="Calibri"/>
              </a:rPr>
              <a:t>, I</a:t>
            </a:r>
            <a:r>
              <a:rPr lang="en-US" sz="2100" b="0" i="0" u="none" strike="noStrike" cap="none" baseline="-25000" dirty="0">
                <a:solidFill>
                  <a:schemeClr val="dk1"/>
                </a:solidFill>
                <a:latin typeface="Calibri"/>
                <a:ea typeface="Calibri"/>
                <a:cs typeface="Calibri"/>
                <a:sym typeface="Calibri"/>
              </a:rPr>
              <a:t>2</a:t>
            </a:r>
            <a:r>
              <a:rPr lang="en-US" sz="2100" b="0" i="0" u="none" strike="noStrike" cap="none" dirty="0">
                <a:solidFill>
                  <a:schemeClr val="dk1"/>
                </a:solidFill>
                <a:latin typeface="Calibri"/>
                <a:ea typeface="Calibri"/>
                <a:cs typeface="Calibri"/>
                <a:sym typeface="Calibri"/>
              </a:rPr>
              <a:t>, I</a:t>
            </a:r>
            <a:r>
              <a:rPr lang="en-US" sz="2100" b="0" i="0" u="none" strike="noStrike" cap="none" baseline="-25000" dirty="0">
                <a:solidFill>
                  <a:schemeClr val="dk1"/>
                </a:solidFill>
                <a:latin typeface="Calibri"/>
                <a:ea typeface="Calibri"/>
                <a:cs typeface="Calibri"/>
                <a:sym typeface="Calibri"/>
              </a:rPr>
              <a:t>3</a:t>
            </a:r>
            <a:r>
              <a:rPr lang="en-US" sz="2100" b="0" i="0" u="none" strike="noStrike" cap="none" dirty="0">
                <a:solidFill>
                  <a:schemeClr val="dk1"/>
                </a:solidFill>
                <a:latin typeface="Calibri"/>
                <a:ea typeface="Calibri"/>
                <a:cs typeface="Calibri"/>
                <a:sym typeface="Calibri"/>
              </a:rPr>
              <a:t>}  is {I</a:t>
            </a:r>
            <a:r>
              <a:rPr lang="en-US" sz="2100" b="0" i="0" u="none" strike="noStrike" cap="none" baseline="-25000" dirty="0">
                <a:solidFill>
                  <a:schemeClr val="dk1"/>
                </a:solidFill>
                <a:latin typeface="Calibri"/>
                <a:ea typeface="Calibri"/>
                <a:cs typeface="Calibri"/>
                <a:sym typeface="Calibri"/>
              </a:rPr>
              <a:t>0</a:t>
            </a:r>
            <a:r>
              <a:rPr lang="en-US" sz="2100" b="0" i="0" u="none" strike="noStrike" cap="none" dirty="0">
                <a:solidFill>
                  <a:schemeClr val="dk1"/>
                </a:solidFill>
                <a:latin typeface="Calibri"/>
                <a:ea typeface="Calibri"/>
                <a:cs typeface="Calibri"/>
                <a:sym typeface="Calibri"/>
              </a:rPr>
              <a:t>, I</a:t>
            </a:r>
            <a:r>
              <a:rPr lang="en-US" sz="2100" b="0" i="0" u="none" strike="noStrike" cap="none" baseline="-25000" dirty="0">
                <a:solidFill>
                  <a:schemeClr val="dk1"/>
                </a:solidFill>
                <a:latin typeface="Calibri"/>
                <a:ea typeface="Calibri"/>
                <a:cs typeface="Calibri"/>
                <a:sym typeface="Calibri"/>
              </a:rPr>
              <a:t>2</a:t>
            </a:r>
            <a:r>
              <a:rPr lang="en-US" sz="2100" b="0" i="0" u="none" strike="noStrike" cap="none" dirty="0">
                <a:solidFill>
                  <a:schemeClr val="dk1"/>
                </a:solidFill>
                <a:latin typeface="Calibri"/>
                <a:ea typeface="Calibri"/>
                <a:cs typeface="Calibri"/>
                <a:sym typeface="Calibri"/>
              </a:rPr>
              <a:t>, I</a:t>
            </a:r>
            <a:r>
              <a:rPr lang="en-US" sz="2100" b="0" i="0" u="none" strike="noStrike" cap="none" baseline="-25000" dirty="0">
                <a:solidFill>
                  <a:schemeClr val="dk1"/>
                </a:solidFill>
                <a:latin typeface="Calibri"/>
                <a:ea typeface="Calibri"/>
                <a:cs typeface="Calibri"/>
                <a:sym typeface="Calibri"/>
              </a:rPr>
              <a:t>3</a:t>
            </a:r>
            <a:r>
              <a:rPr lang="en-US" sz="2100" b="0" i="0" u="none" strike="noStrike" cap="none" dirty="0">
                <a:solidFill>
                  <a:schemeClr val="dk1"/>
                </a:solidFill>
                <a:latin typeface="Calibri"/>
                <a:ea typeface="Calibri"/>
                <a:cs typeface="Calibri"/>
                <a:sym typeface="Calibri"/>
              </a:rPr>
              <a:t>}. </a:t>
            </a:r>
            <a:endParaRPr dirty="0"/>
          </a:p>
          <a:p>
            <a:pPr marL="514350" marR="0" lvl="1" indent="-171450" algn="l" rtl="0">
              <a:lnSpc>
                <a:spcPct val="80000"/>
              </a:lnSpc>
              <a:spcBef>
                <a:spcPts val="300"/>
              </a:spcBef>
              <a:spcAft>
                <a:spcPts val="0"/>
              </a:spcAft>
              <a:buClr>
                <a:schemeClr val="dk1"/>
              </a:buClr>
              <a:buSzPts val="2600"/>
              <a:buFont typeface="Arial"/>
              <a:buChar char="•"/>
            </a:pPr>
            <a:r>
              <a:rPr lang="en-US" sz="2600" b="0" i="0" u="none" strike="noStrike" cap="none" dirty="0">
                <a:solidFill>
                  <a:schemeClr val="dk1"/>
                </a:solidFill>
                <a:latin typeface="Calibri"/>
                <a:ea typeface="Calibri"/>
                <a:cs typeface="Calibri"/>
                <a:sym typeface="Calibri"/>
              </a:rPr>
              <a:t>In this example, note that this optimal solution, {I</a:t>
            </a:r>
            <a:r>
              <a:rPr lang="en-US" sz="2600" b="0" i="0" u="none" strike="noStrike" cap="none" baseline="-25000" dirty="0">
                <a:solidFill>
                  <a:schemeClr val="dk1"/>
                </a:solidFill>
                <a:latin typeface="Calibri"/>
                <a:ea typeface="Calibri"/>
                <a:cs typeface="Calibri"/>
                <a:sym typeface="Calibri"/>
              </a:rPr>
              <a:t>0</a:t>
            </a:r>
            <a:r>
              <a:rPr lang="en-US" sz="2600" b="0" i="0" u="none" strike="noStrike" cap="none" dirty="0">
                <a:solidFill>
                  <a:schemeClr val="dk1"/>
                </a:solidFill>
                <a:latin typeface="Calibri"/>
                <a:ea typeface="Calibri"/>
                <a:cs typeface="Calibri"/>
                <a:sym typeface="Calibri"/>
              </a:rPr>
              <a:t>, I</a:t>
            </a:r>
            <a:r>
              <a:rPr lang="en-US" sz="2600" b="0" i="0" u="none" strike="noStrike" cap="none" baseline="-25000" dirty="0">
                <a:solidFill>
                  <a:schemeClr val="dk1"/>
                </a:solidFill>
                <a:latin typeface="Calibri"/>
                <a:ea typeface="Calibri"/>
                <a:cs typeface="Calibri"/>
                <a:sym typeface="Calibri"/>
              </a:rPr>
              <a:t>2</a:t>
            </a:r>
            <a:r>
              <a:rPr lang="en-US" sz="2600" b="0" i="0" u="none" strike="noStrike" cap="none" dirty="0">
                <a:solidFill>
                  <a:schemeClr val="dk1"/>
                </a:solidFill>
                <a:latin typeface="Calibri"/>
                <a:ea typeface="Calibri"/>
                <a:cs typeface="Calibri"/>
                <a:sym typeface="Calibri"/>
              </a:rPr>
              <a:t>, I</a:t>
            </a:r>
            <a:r>
              <a:rPr lang="en-US" sz="2600" b="0" i="0" u="none" strike="noStrike" cap="none" baseline="-25000" dirty="0">
                <a:solidFill>
                  <a:schemeClr val="dk1"/>
                </a:solidFill>
                <a:latin typeface="Calibri"/>
                <a:ea typeface="Calibri"/>
                <a:cs typeface="Calibri"/>
                <a:sym typeface="Calibri"/>
              </a:rPr>
              <a:t>3</a:t>
            </a:r>
            <a:r>
              <a:rPr lang="en-US" sz="2600" b="0" i="0" u="none" strike="noStrike" cap="none" dirty="0">
                <a:solidFill>
                  <a:schemeClr val="dk1"/>
                </a:solidFill>
                <a:latin typeface="Calibri"/>
                <a:ea typeface="Calibri"/>
                <a:cs typeface="Calibri"/>
                <a:sym typeface="Calibri"/>
              </a:rPr>
              <a:t>}, does NOT build upon the previous optimal solution, {I</a:t>
            </a:r>
            <a:r>
              <a:rPr lang="en-US" sz="2600" b="0" i="0" u="none" strike="noStrike" cap="none" baseline="-25000" dirty="0">
                <a:solidFill>
                  <a:schemeClr val="dk1"/>
                </a:solidFill>
                <a:latin typeface="Calibri"/>
                <a:ea typeface="Calibri"/>
                <a:cs typeface="Calibri"/>
                <a:sym typeface="Calibri"/>
              </a:rPr>
              <a:t>0</a:t>
            </a:r>
            <a:r>
              <a:rPr lang="en-US" sz="2600" b="0" i="0" u="none" strike="noStrike" cap="none" dirty="0">
                <a:solidFill>
                  <a:schemeClr val="dk1"/>
                </a:solidFill>
                <a:latin typeface="Calibri"/>
                <a:ea typeface="Calibri"/>
                <a:cs typeface="Calibri"/>
                <a:sym typeface="Calibri"/>
              </a:rPr>
              <a:t>, I</a:t>
            </a:r>
            <a:r>
              <a:rPr lang="en-US" sz="2600" b="0" i="0" u="none" strike="noStrike" cap="none" baseline="-25000" dirty="0">
                <a:solidFill>
                  <a:schemeClr val="dk1"/>
                </a:solidFill>
                <a:latin typeface="Calibri"/>
                <a:ea typeface="Calibri"/>
                <a:cs typeface="Calibri"/>
                <a:sym typeface="Calibri"/>
              </a:rPr>
              <a:t>1</a:t>
            </a:r>
            <a:r>
              <a:rPr lang="en-US" sz="2600" b="0" i="0" u="none" strike="noStrike" cap="none" dirty="0">
                <a:solidFill>
                  <a:schemeClr val="dk1"/>
                </a:solidFill>
                <a:latin typeface="Calibri"/>
                <a:ea typeface="Calibri"/>
                <a:cs typeface="Calibri"/>
                <a:sym typeface="Calibri"/>
              </a:rPr>
              <a:t>, I</a:t>
            </a:r>
            <a:r>
              <a:rPr lang="en-US" sz="2600" b="0" i="0" u="none" strike="noStrike" cap="none" baseline="-25000" dirty="0">
                <a:solidFill>
                  <a:schemeClr val="dk1"/>
                </a:solidFill>
                <a:latin typeface="Calibri"/>
                <a:ea typeface="Calibri"/>
                <a:cs typeface="Calibri"/>
                <a:sym typeface="Calibri"/>
              </a:rPr>
              <a:t>2</a:t>
            </a:r>
            <a:r>
              <a:rPr lang="en-US" sz="2600" b="0" i="0" u="none" strike="noStrike" cap="none" dirty="0">
                <a:solidFill>
                  <a:schemeClr val="dk1"/>
                </a:solidFill>
                <a:latin typeface="Calibri"/>
                <a:ea typeface="Calibri"/>
                <a:cs typeface="Calibri"/>
                <a:sym typeface="Calibri"/>
              </a:rPr>
              <a:t>}. </a:t>
            </a:r>
            <a:endParaRPr dirty="0"/>
          </a:p>
          <a:p>
            <a:pPr marL="857250" marR="0" lvl="2" indent="-171450" algn="l" rtl="0">
              <a:lnSpc>
                <a:spcPct val="80000"/>
              </a:lnSpc>
              <a:spcBef>
                <a:spcPts val="300"/>
              </a:spcBef>
              <a:spcAft>
                <a:spcPts val="0"/>
              </a:spcAft>
              <a:buClr>
                <a:schemeClr val="dk1"/>
              </a:buClr>
              <a:buSzPts val="1500"/>
              <a:buFont typeface="Arial"/>
              <a:buChar char="•"/>
            </a:pPr>
            <a:r>
              <a:rPr lang="en-US" sz="1500" b="0" i="0" u="none" strike="noStrike" cap="none" dirty="0">
                <a:solidFill>
                  <a:schemeClr val="dk1"/>
                </a:solidFill>
                <a:latin typeface="Calibri"/>
                <a:ea typeface="Calibri"/>
                <a:cs typeface="Calibri"/>
                <a:sym typeface="Calibri"/>
              </a:rPr>
              <a:t>(Instead it build's upon the solution, {I</a:t>
            </a:r>
            <a:r>
              <a:rPr lang="en-US" sz="1500" b="0" i="0" u="none" strike="noStrike" cap="none" baseline="-25000" dirty="0">
                <a:solidFill>
                  <a:schemeClr val="dk1"/>
                </a:solidFill>
                <a:latin typeface="Calibri"/>
                <a:ea typeface="Calibri"/>
                <a:cs typeface="Calibri"/>
                <a:sym typeface="Calibri"/>
              </a:rPr>
              <a:t>0</a:t>
            </a:r>
            <a:r>
              <a:rPr lang="en-US" sz="1500" b="0" i="0" u="none" strike="noStrike" cap="none" dirty="0">
                <a:solidFill>
                  <a:schemeClr val="dk1"/>
                </a:solidFill>
                <a:latin typeface="Calibri"/>
                <a:ea typeface="Calibri"/>
                <a:cs typeface="Calibri"/>
                <a:sym typeface="Calibri"/>
              </a:rPr>
              <a:t>, I</a:t>
            </a:r>
            <a:r>
              <a:rPr lang="en-US" sz="1500" b="0" i="0" u="none" strike="noStrike" cap="none" baseline="-25000" dirty="0">
                <a:solidFill>
                  <a:schemeClr val="dk1"/>
                </a:solidFill>
                <a:latin typeface="Calibri"/>
                <a:ea typeface="Calibri"/>
                <a:cs typeface="Calibri"/>
                <a:sym typeface="Calibri"/>
              </a:rPr>
              <a:t>2</a:t>
            </a:r>
            <a:r>
              <a:rPr lang="en-US" sz="1500" b="0" i="0" u="none" strike="noStrike" cap="none" dirty="0">
                <a:solidFill>
                  <a:schemeClr val="dk1"/>
                </a:solidFill>
                <a:latin typeface="Calibri"/>
                <a:ea typeface="Calibri"/>
                <a:cs typeface="Calibri"/>
                <a:sym typeface="Calibri"/>
              </a:rPr>
              <a:t>}, which is really the optimal subset of   {I</a:t>
            </a:r>
            <a:r>
              <a:rPr lang="en-US" sz="1500" b="0" i="0" u="none" strike="noStrike" cap="none" baseline="-25000" dirty="0">
                <a:solidFill>
                  <a:schemeClr val="dk1"/>
                </a:solidFill>
                <a:latin typeface="Calibri"/>
                <a:ea typeface="Calibri"/>
                <a:cs typeface="Calibri"/>
                <a:sym typeface="Calibri"/>
              </a:rPr>
              <a:t>0</a:t>
            </a:r>
            <a:r>
              <a:rPr lang="en-US" sz="1500" b="0" i="0" u="none" strike="noStrike" cap="none" dirty="0">
                <a:solidFill>
                  <a:schemeClr val="dk1"/>
                </a:solidFill>
                <a:latin typeface="Calibri"/>
                <a:ea typeface="Calibri"/>
                <a:cs typeface="Calibri"/>
                <a:sym typeface="Calibri"/>
              </a:rPr>
              <a:t>, I</a:t>
            </a:r>
            <a:r>
              <a:rPr lang="en-US" sz="1500" b="0" i="0" u="none" strike="noStrike" cap="none" baseline="-25000" dirty="0">
                <a:solidFill>
                  <a:schemeClr val="dk1"/>
                </a:solidFill>
                <a:latin typeface="Calibri"/>
                <a:ea typeface="Calibri"/>
                <a:cs typeface="Calibri"/>
                <a:sym typeface="Calibri"/>
              </a:rPr>
              <a:t>1</a:t>
            </a:r>
            <a:r>
              <a:rPr lang="en-US" sz="1500" b="0" i="0" u="none" strike="noStrike" cap="none" dirty="0">
                <a:solidFill>
                  <a:schemeClr val="dk1"/>
                </a:solidFill>
                <a:latin typeface="Calibri"/>
                <a:ea typeface="Calibri"/>
                <a:cs typeface="Calibri"/>
                <a:sym typeface="Calibri"/>
              </a:rPr>
              <a:t>, I</a:t>
            </a:r>
            <a:r>
              <a:rPr lang="en-US" sz="1500" b="0" i="0" u="none" strike="noStrike" cap="none" baseline="-25000" dirty="0">
                <a:solidFill>
                  <a:schemeClr val="dk1"/>
                </a:solidFill>
                <a:latin typeface="Calibri"/>
                <a:ea typeface="Calibri"/>
                <a:cs typeface="Calibri"/>
                <a:sym typeface="Calibri"/>
              </a:rPr>
              <a:t>2</a:t>
            </a:r>
            <a:r>
              <a:rPr lang="en-US" sz="1500" b="0" i="0" u="none" strike="noStrike" cap="none" dirty="0">
                <a:solidFill>
                  <a:schemeClr val="dk1"/>
                </a:solidFill>
                <a:latin typeface="Calibri"/>
                <a:ea typeface="Calibri"/>
                <a:cs typeface="Calibri"/>
                <a:sym typeface="Calibri"/>
              </a:rPr>
              <a:t>}  with weight 12 or less.)</a:t>
            </a:r>
            <a:endParaRPr dirty="0"/>
          </a:p>
          <a:p>
            <a:pPr marL="171450" marR="0" lvl="0" indent="-76200" algn="l" rtl="0">
              <a:lnSpc>
                <a:spcPct val="90000"/>
              </a:lnSpc>
              <a:spcBef>
                <a:spcPts val="750"/>
              </a:spcBef>
              <a:spcAft>
                <a:spcPts val="0"/>
              </a:spcAft>
              <a:buClr>
                <a:schemeClr val="dk1"/>
              </a:buClr>
              <a:buSzPts val="1500"/>
              <a:buFont typeface="Arial"/>
              <a:buNone/>
            </a:pPr>
            <a:endParaRPr sz="15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4"/>
          <p:cNvSpPr txBox="1">
            <a:spLocks noGrp="1"/>
          </p:cNvSpPr>
          <p:nvPr>
            <p:ph type="title"/>
          </p:nvPr>
        </p:nvSpPr>
        <p:spPr>
          <a:xfrm>
            <a:off x="914400" y="-152400"/>
            <a:ext cx="7499350" cy="83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problem</a:t>
            </a:r>
            <a:endParaRPr/>
          </a:p>
        </p:txBody>
      </p:sp>
      <p:sp>
        <p:nvSpPr>
          <p:cNvPr id="176" name="Google Shape;176;p14"/>
          <p:cNvSpPr txBox="1">
            <a:spLocks noGrp="1"/>
          </p:cNvSpPr>
          <p:nvPr>
            <p:ph idx="1"/>
          </p:nvPr>
        </p:nvSpPr>
        <p:spPr>
          <a:xfrm>
            <a:off x="914400" y="838200"/>
            <a:ext cx="8229600" cy="57912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now we must re-work the way we build upon previous sub-problems…</a:t>
            </a:r>
            <a:endParaRPr/>
          </a:p>
          <a:p>
            <a:pPr marL="514350" marR="0" lvl="1" indent="-17145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Let </a:t>
            </a:r>
            <a:r>
              <a:rPr lang="en-US" sz="2000" b="1" i="0" u="none" strike="noStrike" cap="none">
                <a:solidFill>
                  <a:srgbClr val="002060"/>
                </a:solidFill>
                <a:latin typeface="Calibri"/>
                <a:ea typeface="Calibri"/>
                <a:cs typeface="Calibri"/>
                <a:sym typeface="Calibri"/>
              </a:rPr>
              <a:t>B[k, w] </a:t>
            </a:r>
            <a:r>
              <a:rPr lang="en-US" sz="2000" b="0" i="0" u="none" strike="noStrike" cap="none">
                <a:solidFill>
                  <a:schemeClr val="dk1"/>
                </a:solidFill>
                <a:latin typeface="Calibri"/>
                <a:ea typeface="Calibri"/>
                <a:cs typeface="Calibri"/>
                <a:sym typeface="Calibri"/>
              </a:rPr>
              <a:t>represent the maximum total value of a subset S</a:t>
            </a:r>
            <a:r>
              <a:rPr lang="en-US" sz="2000" b="0" i="0" u="none" strike="noStrike" cap="none" baseline="-25000">
                <a:solidFill>
                  <a:schemeClr val="dk1"/>
                </a:solidFill>
                <a:latin typeface="Calibri"/>
                <a:ea typeface="Calibri"/>
                <a:cs typeface="Calibri"/>
                <a:sym typeface="Calibri"/>
              </a:rPr>
              <a:t>k</a:t>
            </a:r>
            <a:r>
              <a:rPr lang="en-US" sz="2000" b="0" i="0" u="none" strike="noStrike" cap="none">
                <a:solidFill>
                  <a:schemeClr val="dk1"/>
                </a:solidFill>
                <a:latin typeface="Calibri"/>
                <a:ea typeface="Calibri"/>
                <a:cs typeface="Calibri"/>
                <a:sym typeface="Calibri"/>
              </a:rPr>
              <a:t> with weight w. </a:t>
            </a:r>
            <a:endParaRPr/>
          </a:p>
          <a:p>
            <a:pPr marL="514350" marR="0" lvl="1" indent="-17145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Our goal is to find </a:t>
            </a:r>
            <a:r>
              <a:rPr lang="en-US" sz="2000" b="1" i="0" u="none" strike="noStrike" cap="none">
                <a:solidFill>
                  <a:srgbClr val="002060"/>
                </a:solidFill>
                <a:latin typeface="Calibri"/>
                <a:ea typeface="Calibri"/>
                <a:cs typeface="Calibri"/>
                <a:sym typeface="Calibri"/>
              </a:rPr>
              <a:t>B[n, W],</a:t>
            </a:r>
            <a:r>
              <a:rPr lang="en-US" sz="2000" b="1" i="0" u="none" strike="noStrike" cap="none">
                <a:solidFill>
                  <a:schemeClr val="dk1"/>
                </a:solidFill>
                <a:latin typeface="Calibri"/>
                <a:ea typeface="Calibri"/>
                <a:cs typeface="Calibri"/>
                <a:sym typeface="Calibri"/>
              </a:rPr>
              <a:t> </a:t>
            </a:r>
            <a:r>
              <a:rPr lang="en-US" sz="2000" b="0" i="0" u="none" strike="noStrike" cap="none">
                <a:solidFill>
                  <a:schemeClr val="dk1"/>
                </a:solidFill>
                <a:latin typeface="Calibri"/>
                <a:ea typeface="Calibri"/>
                <a:cs typeface="Calibri"/>
                <a:sym typeface="Calibri"/>
              </a:rPr>
              <a:t>where n is the total number of items and W is the maximal weight the knapsack can carry.</a:t>
            </a:r>
            <a:endParaRPr/>
          </a:p>
          <a:p>
            <a:pPr marL="514350" marR="0" lvl="1" indent="-171450" algn="l" rtl="0">
              <a:lnSpc>
                <a:spcPct val="90000"/>
              </a:lnSpc>
              <a:spcBef>
                <a:spcPts val="30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lnSpc>
                <a:spcPct val="90000"/>
              </a:lnSpc>
              <a:spcBef>
                <a:spcPts val="70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So our recursive formula for subproblems:</a:t>
            </a:r>
            <a:endParaRPr/>
          </a:p>
          <a:p>
            <a:pPr marL="171450" marR="0" lvl="0" indent="-171450" algn="l" rtl="0">
              <a:lnSpc>
                <a:spcPct val="90000"/>
              </a:lnSpc>
              <a:spcBef>
                <a:spcPts val="700"/>
              </a:spcBef>
              <a:spcAft>
                <a:spcPts val="0"/>
              </a:spcAft>
              <a:buClr>
                <a:schemeClr val="dk1"/>
              </a:buClr>
              <a:buSzPts val="2100"/>
              <a:buFont typeface="Arial"/>
              <a:buNone/>
            </a:pPr>
            <a:r>
              <a:rPr lang="en-US" sz="2100" b="0" i="0" u="none">
                <a:solidFill>
                  <a:schemeClr val="dk1"/>
                </a:solidFill>
                <a:latin typeface="Calibri"/>
                <a:ea typeface="Calibri"/>
                <a:cs typeface="Calibri"/>
                <a:sym typeface="Calibri"/>
              </a:rPr>
              <a:t>		</a:t>
            </a:r>
            <a:r>
              <a:rPr lang="en-US" sz="2000" b="1" i="0" u="none">
                <a:solidFill>
                  <a:srgbClr val="002060"/>
                </a:solidFill>
                <a:latin typeface="Calibri"/>
                <a:ea typeface="Calibri"/>
                <a:cs typeface="Calibri"/>
                <a:sym typeface="Calibri"/>
              </a:rPr>
              <a:t>B[k, w]   = B[k - 1,w], </a:t>
            </a:r>
            <a:r>
              <a:rPr lang="en-US" sz="2000" b="1" i="0" u="sng">
                <a:solidFill>
                  <a:srgbClr val="002060"/>
                </a:solidFill>
                <a:latin typeface="Calibri"/>
                <a:ea typeface="Calibri"/>
                <a:cs typeface="Calibri"/>
                <a:sym typeface="Calibri"/>
              </a:rPr>
              <a:t>if w</a:t>
            </a:r>
            <a:r>
              <a:rPr lang="en-US" sz="2000" b="1" i="0" u="sng" baseline="-25000">
                <a:solidFill>
                  <a:srgbClr val="002060"/>
                </a:solidFill>
                <a:latin typeface="Calibri"/>
                <a:ea typeface="Calibri"/>
                <a:cs typeface="Calibri"/>
                <a:sym typeface="Calibri"/>
              </a:rPr>
              <a:t>k</a:t>
            </a:r>
            <a:r>
              <a:rPr lang="en-US" sz="2000" b="1" i="0" u="sng">
                <a:solidFill>
                  <a:srgbClr val="002060"/>
                </a:solidFill>
                <a:latin typeface="Calibri"/>
                <a:ea typeface="Calibri"/>
                <a:cs typeface="Calibri"/>
                <a:sym typeface="Calibri"/>
              </a:rPr>
              <a:t> &gt; w</a:t>
            </a:r>
            <a:endParaRPr/>
          </a:p>
          <a:p>
            <a:pPr marL="171450" marR="0" lvl="0" indent="-171450" algn="l" rtl="0">
              <a:lnSpc>
                <a:spcPct val="90000"/>
              </a:lnSpc>
              <a:spcBef>
                <a:spcPts val="700"/>
              </a:spcBef>
              <a:spcAft>
                <a:spcPts val="0"/>
              </a:spcAft>
              <a:buClr>
                <a:srgbClr val="002060"/>
              </a:buClr>
              <a:buSzPts val="2000"/>
              <a:buFont typeface="Arial"/>
              <a:buNone/>
            </a:pPr>
            <a:r>
              <a:rPr lang="en-US" sz="2000" b="1" i="0" u="none">
                <a:solidFill>
                  <a:srgbClr val="002060"/>
                </a:solidFill>
                <a:latin typeface="Calibri"/>
                <a:ea typeface="Calibri"/>
                <a:cs typeface="Calibri"/>
                <a:sym typeface="Calibri"/>
              </a:rPr>
              <a:t>		  	 = max { B[k - 1,w], B[k - 1,w - w</a:t>
            </a:r>
            <a:r>
              <a:rPr lang="en-US" sz="2000" b="1" i="0" u="none" baseline="-25000">
                <a:solidFill>
                  <a:srgbClr val="002060"/>
                </a:solidFill>
                <a:latin typeface="Calibri"/>
                <a:ea typeface="Calibri"/>
                <a:cs typeface="Calibri"/>
                <a:sym typeface="Calibri"/>
              </a:rPr>
              <a:t>k</a:t>
            </a:r>
            <a:r>
              <a:rPr lang="en-US" sz="2000" b="1" i="0" u="none">
                <a:solidFill>
                  <a:srgbClr val="002060"/>
                </a:solidFill>
                <a:latin typeface="Calibri"/>
                <a:ea typeface="Calibri"/>
                <a:cs typeface="Calibri"/>
                <a:sym typeface="Calibri"/>
              </a:rPr>
              <a:t>] + v</a:t>
            </a:r>
            <a:r>
              <a:rPr lang="en-US" sz="2000" b="1" i="0" u="none" baseline="-25000">
                <a:solidFill>
                  <a:srgbClr val="002060"/>
                </a:solidFill>
                <a:latin typeface="Calibri"/>
                <a:ea typeface="Calibri"/>
                <a:cs typeface="Calibri"/>
                <a:sym typeface="Calibri"/>
              </a:rPr>
              <a:t>k</a:t>
            </a:r>
            <a:r>
              <a:rPr lang="en-US" sz="2000" b="1" i="0" u="none">
                <a:solidFill>
                  <a:srgbClr val="002060"/>
                </a:solidFill>
                <a:latin typeface="Calibri"/>
                <a:ea typeface="Calibri"/>
                <a:cs typeface="Calibri"/>
                <a:sym typeface="Calibri"/>
              </a:rPr>
              <a:t>}, </a:t>
            </a:r>
            <a:r>
              <a:rPr lang="en-US" sz="2000" b="1" i="0" u="sng">
                <a:solidFill>
                  <a:srgbClr val="002060"/>
                </a:solidFill>
                <a:latin typeface="Calibri"/>
                <a:ea typeface="Calibri"/>
                <a:cs typeface="Calibri"/>
                <a:sym typeface="Calibri"/>
              </a:rPr>
              <a:t>otherwise</a:t>
            </a:r>
            <a:endParaRPr/>
          </a:p>
          <a:p>
            <a:pPr marL="171450" marR="0" lvl="0" indent="-171450" algn="l" rtl="0">
              <a:lnSpc>
                <a:spcPct val="90000"/>
              </a:lnSpc>
              <a:spcBef>
                <a:spcPts val="700"/>
              </a:spcBef>
              <a:spcAft>
                <a:spcPts val="0"/>
              </a:spcAft>
              <a:buClr>
                <a:schemeClr val="dk1"/>
              </a:buClr>
              <a:buSzPts val="2000"/>
              <a:buFont typeface="Arial"/>
              <a:buNone/>
            </a:pPr>
            <a:endParaRPr sz="2000" b="1" i="0" u="none">
              <a:solidFill>
                <a:srgbClr val="002060"/>
              </a:solidFill>
              <a:latin typeface="Calibri"/>
              <a:ea typeface="Calibri"/>
              <a:cs typeface="Calibri"/>
              <a:sym typeface="Calibri"/>
            </a:endParaRPr>
          </a:p>
          <a:p>
            <a:pPr marL="171450" marR="0" lvl="0" indent="-171450" algn="l" rtl="0">
              <a:lnSpc>
                <a:spcPct val="90000"/>
              </a:lnSpc>
              <a:spcBef>
                <a:spcPts val="70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means that the best subset of S</a:t>
            </a:r>
            <a:r>
              <a:rPr lang="en-US" sz="2400" b="0" i="0" u="none" baseline="-25000">
                <a:solidFill>
                  <a:schemeClr val="dk1"/>
                </a:solidFill>
                <a:latin typeface="Calibri"/>
                <a:ea typeface="Calibri"/>
                <a:cs typeface="Calibri"/>
                <a:sym typeface="Calibri"/>
              </a:rPr>
              <a:t>k</a:t>
            </a:r>
            <a:r>
              <a:rPr lang="en-US" sz="2400" b="0" i="0" u="none">
                <a:solidFill>
                  <a:schemeClr val="dk1"/>
                </a:solidFill>
                <a:latin typeface="Calibri"/>
                <a:ea typeface="Calibri"/>
                <a:cs typeface="Calibri"/>
                <a:sym typeface="Calibri"/>
              </a:rPr>
              <a:t> that has total weight w is:</a:t>
            </a:r>
            <a:endParaRPr/>
          </a:p>
          <a:p>
            <a:pPr marL="514350" marR="0" lvl="1" indent="-171450" algn="l" rtl="0">
              <a:lnSpc>
                <a:spcPct val="90000"/>
              </a:lnSpc>
              <a:spcBef>
                <a:spcPts val="300"/>
              </a:spcBef>
              <a:spcAft>
                <a:spcPts val="0"/>
              </a:spcAft>
              <a:buClr>
                <a:schemeClr val="dk1"/>
              </a:buClr>
              <a:buSzPts val="2000"/>
              <a:buFont typeface="Times New Roman"/>
              <a:buAutoNum type="arabicParenR"/>
            </a:pPr>
            <a:r>
              <a:rPr lang="en-US" sz="2000" b="0" i="0" u="none" strike="noStrike" cap="none">
                <a:solidFill>
                  <a:schemeClr val="dk1"/>
                </a:solidFill>
                <a:latin typeface="Calibri"/>
                <a:ea typeface="Calibri"/>
                <a:cs typeface="Calibri"/>
                <a:sym typeface="Calibri"/>
              </a:rPr>
              <a:t>The best subset of S</a:t>
            </a:r>
            <a:r>
              <a:rPr lang="en-US" sz="2000" b="0" i="0" u="none" strike="noStrike" cap="none" baseline="-25000">
                <a:solidFill>
                  <a:schemeClr val="dk1"/>
                </a:solidFill>
                <a:latin typeface="Calibri"/>
                <a:ea typeface="Calibri"/>
                <a:cs typeface="Calibri"/>
                <a:sym typeface="Calibri"/>
              </a:rPr>
              <a:t>k-1</a:t>
            </a:r>
            <a:r>
              <a:rPr lang="en-US" sz="2000" b="0" i="0" u="none" strike="noStrike" cap="none">
                <a:solidFill>
                  <a:schemeClr val="dk1"/>
                </a:solidFill>
                <a:latin typeface="Calibri"/>
                <a:ea typeface="Calibri"/>
                <a:cs typeface="Calibri"/>
                <a:sym typeface="Calibri"/>
              </a:rPr>
              <a:t> that has total weight w, or</a:t>
            </a:r>
            <a:endParaRPr/>
          </a:p>
          <a:p>
            <a:pPr marL="514350" marR="0" lvl="1" indent="-171450" algn="l" rtl="0">
              <a:lnSpc>
                <a:spcPct val="90000"/>
              </a:lnSpc>
              <a:spcBef>
                <a:spcPts val="300"/>
              </a:spcBef>
              <a:spcAft>
                <a:spcPts val="0"/>
              </a:spcAft>
              <a:buClr>
                <a:schemeClr val="dk1"/>
              </a:buClr>
              <a:buSzPts val="2000"/>
              <a:buFont typeface="Times New Roman"/>
              <a:buAutoNum type="arabicParenR"/>
            </a:pPr>
            <a:r>
              <a:rPr lang="en-US" sz="2000" b="0" i="0" u="none" strike="noStrike" cap="none">
                <a:solidFill>
                  <a:schemeClr val="dk1"/>
                </a:solidFill>
                <a:latin typeface="Calibri"/>
                <a:ea typeface="Calibri"/>
                <a:cs typeface="Calibri"/>
                <a:sym typeface="Calibri"/>
              </a:rPr>
              <a:t>The best subset of S</a:t>
            </a:r>
            <a:r>
              <a:rPr lang="en-US" sz="2000" b="0" i="0" u="none" strike="noStrike" cap="none" baseline="-25000">
                <a:solidFill>
                  <a:schemeClr val="dk1"/>
                </a:solidFill>
                <a:latin typeface="Calibri"/>
                <a:ea typeface="Calibri"/>
                <a:cs typeface="Calibri"/>
                <a:sym typeface="Calibri"/>
              </a:rPr>
              <a:t>k-1</a:t>
            </a:r>
            <a:r>
              <a:rPr lang="en-US" sz="2000" b="0" i="0" u="none" strike="noStrike" cap="none">
                <a:solidFill>
                  <a:schemeClr val="dk1"/>
                </a:solidFill>
                <a:latin typeface="Calibri"/>
                <a:ea typeface="Calibri"/>
                <a:cs typeface="Calibri"/>
                <a:sym typeface="Calibri"/>
              </a:rPr>
              <a:t> that has total weight w-w</a:t>
            </a:r>
            <a:r>
              <a:rPr lang="en-US" sz="2000" b="0" i="0" u="none" strike="noStrike" cap="none" baseline="-25000">
                <a:solidFill>
                  <a:schemeClr val="dk1"/>
                </a:solidFill>
                <a:latin typeface="Calibri"/>
                <a:ea typeface="Calibri"/>
                <a:cs typeface="Calibri"/>
                <a:sym typeface="Calibri"/>
              </a:rPr>
              <a:t>k</a:t>
            </a:r>
            <a:r>
              <a:rPr lang="en-US" sz="2000" b="0" i="0" u="none" strike="noStrike" cap="none">
                <a:solidFill>
                  <a:schemeClr val="dk1"/>
                </a:solidFill>
                <a:latin typeface="Calibri"/>
                <a:ea typeface="Calibri"/>
                <a:cs typeface="Calibri"/>
                <a:sym typeface="Calibri"/>
              </a:rPr>
              <a:t> plus the item 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5"/>
          <p:cNvSpPr txBox="1">
            <a:spLocks noGrp="1"/>
          </p:cNvSpPr>
          <p:nvPr>
            <p:ph type="title"/>
          </p:nvPr>
        </p:nvSpPr>
        <p:spPr>
          <a:xfrm>
            <a:off x="9906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Problem – </a:t>
            </a:r>
            <a:br>
              <a:rPr lang="en-US" sz="3300" b="0" i="0" u="none">
                <a:solidFill>
                  <a:schemeClr val="dk1"/>
                </a:solidFill>
                <a:latin typeface="Calibri"/>
                <a:ea typeface="Calibri"/>
                <a:cs typeface="Calibri"/>
                <a:sym typeface="Calibri"/>
              </a:rPr>
            </a:br>
            <a:r>
              <a:rPr lang="en-US" sz="3300" b="0" i="0" u="none">
                <a:solidFill>
                  <a:schemeClr val="dk1"/>
                </a:solidFill>
                <a:latin typeface="Calibri"/>
                <a:ea typeface="Calibri"/>
                <a:cs typeface="Calibri"/>
                <a:sym typeface="Calibri"/>
              </a:rPr>
              <a:t>Recursive Formula</a:t>
            </a:r>
            <a:endParaRPr/>
          </a:p>
        </p:txBody>
      </p:sp>
      <p:sp>
        <p:nvSpPr>
          <p:cNvPr id="182" name="Google Shape;182;p15"/>
          <p:cNvSpPr txBox="1">
            <a:spLocks noGrp="1"/>
          </p:cNvSpPr>
          <p:nvPr>
            <p:ph idx="1"/>
          </p:nvPr>
        </p:nvSpPr>
        <p:spPr>
          <a:xfrm>
            <a:off x="1219200" y="2743200"/>
            <a:ext cx="79248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The best subset of S</a:t>
            </a:r>
            <a:r>
              <a:rPr lang="en-US" sz="2100" b="0" i="0" u="none" baseline="-25000">
                <a:solidFill>
                  <a:schemeClr val="dk1"/>
                </a:solidFill>
                <a:latin typeface="Calibri"/>
                <a:ea typeface="Calibri"/>
                <a:cs typeface="Calibri"/>
                <a:sym typeface="Calibri"/>
              </a:rPr>
              <a:t>k</a:t>
            </a:r>
            <a:r>
              <a:rPr lang="en-US" sz="2100" b="0" i="0" u="none">
                <a:solidFill>
                  <a:schemeClr val="dk1"/>
                </a:solidFill>
                <a:latin typeface="Calibri"/>
                <a:ea typeface="Calibri"/>
                <a:cs typeface="Calibri"/>
                <a:sym typeface="Calibri"/>
              </a:rPr>
              <a:t> that has the total weight w, either contains item k or not.</a:t>
            </a:r>
            <a:endParaRPr/>
          </a:p>
          <a:p>
            <a:pPr marL="171450" marR="0" lvl="0" indent="-38100" algn="l" rtl="0">
              <a:lnSpc>
                <a:spcPct val="90000"/>
              </a:lnSpc>
              <a:spcBef>
                <a:spcPts val="700"/>
              </a:spcBef>
              <a:spcAft>
                <a:spcPts val="0"/>
              </a:spcAft>
              <a:buClr>
                <a:schemeClr val="dk1"/>
              </a:buClr>
              <a:buSzPts val="2100"/>
              <a:buFont typeface="Arial"/>
              <a:buNone/>
            </a:pPr>
            <a:endParaRPr sz="2100" b="0" i="0" u="none">
              <a:solidFill>
                <a:schemeClr val="dk1"/>
              </a:solidFill>
              <a:latin typeface="Calibri"/>
              <a:ea typeface="Calibri"/>
              <a:cs typeface="Calibri"/>
              <a:sym typeface="Calibri"/>
            </a:endParaRPr>
          </a:p>
          <a:p>
            <a:pPr marL="171450" marR="0" lvl="0" indent="-171450" algn="l" rtl="0">
              <a:lnSpc>
                <a:spcPct val="90000"/>
              </a:lnSpc>
              <a:spcBef>
                <a:spcPts val="700"/>
              </a:spcBef>
              <a:spcAft>
                <a:spcPts val="0"/>
              </a:spcAft>
              <a:buClr>
                <a:srgbClr val="5A2781"/>
              </a:buClr>
              <a:buSzPts val="2100"/>
              <a:buFont typeface="Arial"/>
              <a:buChar char="•"/>
            </a:pPr>
            <a:r>
              <a:rPr lang="en-US" sz="2100" b="1" i="0" u="sng">
                <a:solidFill>
                  <a:srgbClr val="5A2781"/>
                </a:solidFill>
                <a:latin typeface="Calibri"/>
                <a:ea typeface="Calibri"/>
                <a:cs typeface="Calibri"/>
                <a:sym typeface="Calibri"/>
              </a:rPr>
              <a:t>First case:  </a:t>
            </a:r>
            <a:r>
              <a:rPr lang="en-US" sz="2100" b="0" i="1" u="none">
                <a:solidFill>
                  <a:schemeClr val="dk1"/>
                </a:solidFill>
                <a:latin typeface="Calibri"/>
                <a:ea typeface="Calibri"/>
                <a:cs typeface="Calibri"/>
                <a:sym typeface="Calibri"/>
              </a:rPr>
              <a:t>w</a:t>
            </a:r>
            <a:r>
              <a:rPr lang="en-US" sz="2100" b="0" i="1" u="none" baseline="-25000">
                <a:solidFill>
                  <a:schemeClr val="dk1"/>
                </a:solidFill>
                <a:latin typeface="Calibri"/>
                <a:ea typeface="Calibri"/>
                <a:cs typeface="Calibri"/>
                <a:sym typeface="Calibri"/>
              </a:rPr>
              <a:t>k</a:t>
            </a:r>
            <a:r>
              <a:rPr lang="en-US" sz="2100" b="0" i="1" u="none">
                <a:solidFill>
                  <a:schemeClr val="dk1"/>
                </a:solidFill>
                <a:latin typeface="Calibri"/>
                <a:ea typeface="Calibri"/>
                <a:cs typeface="Calibri"/>
                <a:sym typeface="Calibri"/>
              </a:rPr>
              <a:t> &gt; w</a:t>
            </a:r>
            <a:endParaRPr/>
          </a:p>
          <a:p>
            <a:pPr marL="514350" marR="0" lvl="1" indent="-171450" algn="l" rtl="0">
              <a:lnSpc>
                <a:spcPct val="90000"/>
              </a:lnSpc>
              <a:spcBef>
                <a:spcPts val="30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Item </a:t>
            </a:r>
            <a:r>
              <a:rPr lang="en-US" sz="1800" b="0" i="1" u="none" strike="noStrike" cap="none">
                <a:solidFill>
                  <a:schemeClr val="dk1"/>
                </a:solidFill>
                <a:latin typeface="Calibri"/>
                <a:ea typeface="Calibri"/>
                <a:cs typeface="Calibri"/>
                <a:sym typeface="Calibri"/>
              </a:rPr>
              <a:t>k</a:t>
            </a:r>
            <a:r>
              <a:rPr lang="en-US" sz="1800" b="0" i="0" u="none" strike="noStrike" cap="none">
                <a:solidFill>
                  <a:schemeClr val="dk1"/>
                </a:solidFill>
                <a:latin typeface="Calibri"/>
                <a:ea typeface="Calibri"/>
                <a:cs typeface="Calibri"/>
                <a:sym typeface="Calibri"/>
              </a:rPr>
              <a:t> can’t be part of the solution!  If it was the total weight would be &gt; w, which is unacceptable.</a:t>
            </a:r>
            <a:endParaRPr/>
          </a:p>
          <a:p>
            <a:pPr marL="514350" marR="0" lvl="1" indent="-57150" algn="l" rtl="0">
              <a:lnSpc>
                <a:spcPct val="90000"/>
              </a:lnSpc>
              <a:spcBef>
                <a:spcPts val="30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171450" marR="0" lvl="0" indent="-171450" algn="l" rtl="0">
              <a:lnSpc>
                <a:spcPct val="90000"/>
              </a:lnSpc>
              <a:spcBef>
                <a:spcPts val="700"/>
              </a:spcBef>
              <a:spcAft>
                <a:spcPts val="0"/>
              </a:spcAft>
              <a:buClr>
                <a:srgbClr val="5A2781"/>
              </a:buClr>
              <a:buSzPts val="2100"/>
              <a:buFont typeface="Arial"/>
              <a:buChar char="•"/>
            </a:pPr>
            <a:r>
              <a:rPr lang="en-US" sz="2100" b="1" i="0" u="sng">
                <a:solidFill>
                  <a:srgbClr val="5A2781"/>
                </a:solidFill>
                <a:latin typeface="Calibri"/>
                <a:ea typeface="Calibri"/>
                <a:cs typeface="Calibri"/>
                <a:sym typeface="Calibri"/>
              </a:rPr>
              <a:t>Second case:  </a:t>
            </a:r>
            <a:r>
              <a:rPr lang="en-US" sz="2100" b="0" i="1" u="none">
                <a:solidFill>
                  <a:schemeClr val="dk1"/>
                </a:solidFill>
                <a:latin typeface="Calibri"/>
                <a:ea typeface="Calibri"/>
                <a:cs typeface="Calibri"/>
                <a:sym typeface="Calibri"/>
              </a:rPr>
              <a:t>w</a:t>
            </a:r>
            <a:r>
              <a:rPr lang="en-US" sz="2100" b="0" i="1" u="none" baseline="-25000">
                <a:solidFill>
                  <a:schemeClr val="dk1"/>
                </a:solidFill>
                <a:latin typeface="Calibri"/>
                <a:ea typeface="Calibri"/>
                <a:cs typeface="Calibri"/>
                <a:sym typeface="Calibri"/>
              </a:rPr>
              <a:t>k</a:t>
            </a:r>
            <a:r>
              <a:rPr lang="en-US" sz="2100" b="0" i="1" u="none">
                <a:solidFill>
                  <a:schemeClr val="dk1"/>
                </a:solidFill>
                <a:latin typeface="Calibri"/>
                <a:ea typeface="Calibri"/>
                <a:cs typeface="Calibri"/>
                <a:sym typeface="Calibri"/>
              </a:rPr>
              <a:t> ≤ w </a:t>
            </a:r>
            <a:endParaRPr/>
          </a:p>
          <a:p>
            <a:pPr marL="514350" marR="0" lvl="1" indent="-171450" algn="l" rtl="0">
              <a:lnSpc>
                <a:spcPct val="90000"/>
              </a:lnSpc>
              <a:spcBef>
                <a:spcPts val="30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Then the item </a:t>
            </a:r>
            <a:r>
              <a:rPr lang="en-US" sz="1800" b="0" i="1" u="none" strike="noStrike" cap="none">
                <a:solidFill>
                  <a:schemeClr val="dk1"/>
                </a:solidFill>
                <a:latin typeface="Calibri"/>
                <a:ea typeface="Calibri"/>
                <a:cs typeface="Calibri"/>
                <a:sym typeface="Calibri"/>
              </a:rPr>
              <a:t>k</a:t>
            </a:r>
            <a:r>
              <a:rPr lang="en-US" sz="1800" b="0" i="0" u="none" strike="noStrike" cap="none">
                <a:solidFill>
                  <a:schemeClr val="dk1"/>
                </a:solidFill>
                <a:latin typeface="Calibri"/>
                <a:ea typeface="Calibri"/>
                <a:cs typeface="Calibri"/>
                <a:sym typeface="Calibri"/>
              </a:rPr>
              <a:t> </a:t>
            </a:r>
            <a:r>
              <a:rPr lang="en-US" sz="1800" b="0" i="0" u="sng" strike="noStrike" cap="none">
                <a:solidFill>
                  <a:schemeClr val="dk1"/>
                </a:solidFill>
                <a:latin typeface="Calibri"/>
                <a:ea typeface="Calibri"/>
                <a:cs typeface="Calibri"/>
                <a:sym typeface="Calibri"/>
              </a:rPr>
              <a:t>can </a:t>
            </a:r>
            <a:r>
              <a:rPr lang="en-US" sz="1800" b="0" i="0" u="none" strike="noStrike" cap="none">
                <a:solidFill>
                  <a:schemeClr val="dk1"/>
                </a:solidFill>
                <a:latin typeface="Calibri"/>
                <a:ea typeface="Calibri"/>
                <a:cs typeface="Calibri"/>
                <a:sym typeface="Calibri"/>
              </a:rPr>
              <a:t>be in the solution, and we choose the case with greater value.</a:t>
            </a:r>
            <a:endParaRPr/>
          </a:p>
          <a:p>
            <a:pPr marL="171450" marR="0" lvl="0" indent="-57150" algn="l" rtl="0">
              <a:lnSpc>
                <a:spcPct val="90000"/>
              </a:lnSpc>
              <a:spcBef>
                <a:spcPts val="75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83" name="Google Shape;183;p15" descr="knapsack_formula.png"/>
          <p:cNvPicPr preferRelativeResize="0"/>
          <p:nvPr/>
        </p:nvPicPr>
        <p:blipFill rotWithShape="1">
          <a:blip r:embed="rId3">
            <a:alphaModFix/>
          </a:blip>
          <a:srcRect/>
          <a:stretch/>
        </p:blipFill>
        <p:spPr>
          <a:xfrm>
            <a:off x="990600" y="1295400"/>
            <a:ext cx="7239000" cy="1200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8"/>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189" name="Google Shape;189;p18"/>
          <p:cNvSpPr txBox="1">
            <a:spLocks noGrp="1"/>
          </p:cNvSpPr>
          <p:nvPr>
            <p:ph idx="1"/>
          </p:nvPr>
        </p:nvSpPr>
        <p:spPr>
          <a:xfrm>
            <a:off x="2286000" y="4038600"/>
            <a:ext cx="4648200" cy="2590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Initialize the base cases</a:t>
            </a:r>
            <a:endParaRPr/>
          </a:p>
          <a:p>
            <a:pPr marL="171450" marR="0" lvl="0" indent="-171450" algn="l" rtl="0">
              <a:lnSpc>
                <a:spcPct val="90000"/>
              </a:lnSpc>
              <a:spcBef>
                <a:spcPts val="70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for w = 0 to W</a:t>
            </a:r>
            <a:endParaRPr/>
          </a:p>
          <a:p>
            <a:pPr marL="171450" marR="0" lvl="0" indent="-171450" algn="l" rtl="0">
              <a:lnSpc>
                <a:spcPct val="90000"/>
              </a:lnSpc>
              <a:spcBef>
                <a:spcPts val="70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B[0,w] = 0</a:t>
            </a:r>
            <a:endParaRPr/>
          </a:p>
          <a:p>
            <a:pPr marL="171450" marR="0" lvl="0" indent="-171450" algn="l" rtl="0">
              <a:lnSpc>
                <a:spcPct val="90000"/>
              </a:lnSpc>
              <a:spcBef>
                <a:spcPts val="70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171450" marR="0" lvl="0" indent="-171450" algn="l" rtl="0">
              <a:lnSpc>
                <a:spcPct val="90000"/>
              </a:lnSpc>
              <a:spcBef>
                <a:spcPts val="70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for i = 1 to n</a:t>
            </a:r>
            <a:endParaRPr/>
          </a:p>
          <a:p>
            <a:pPr marL="171450" marR="0" lvl="0" indent="-171450" algn="l" rtl="0">
              <a:lnSpc>
                <a:spcPct val="90000"/>
              </a:lnSpc>
              <a:spcBef>
                <a:spcPts val="70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B[i,0] = 0</a:t>
            </a:r>
            <a:endParaRPr/>
          </a:p>
        </p:txBody>
      </p:sp>
      <p:graphicFrame>
        <p:nvGraphicFramePr>
          <p:cNvPr id="190" name="Google Shape;190;p18"/>
          <p:cNvGraphicFramePr/>
          <p:nvPr/>
        </p:nvGraphicFramePr>
        <p:xfrm>
          <a:off x="1219200" y="13716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628650" y="441325"/>
            <a:ext cx="78867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Dynamic Programming</a:t>
            </a:r>
            <a:endParaRPr/>
          </a:p>
        </p:txBody>
      </p:sp>
      <p:sp>
        <p:nvSpPr>
          <p:cNvPr id="95" name="Google Shape;95;p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171450" marR="0" lvl="0" indent="-38100" algn="l" rtl="0">
              <a:lnSpc>
                <a:spcPct val="90000"/>
              </a:lnSpc>
              <a:spcBef>
                <a:spcPts val="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a:p>
            <a:pPr marL="171450" marR="0" lvl="0" indent="-171450" algn="l" rtl="0">
              <a:lnSpc>
                <a:spcPct val="90000"/>
              </a:lnSpc>
              <a:spcBef>
                <a:spcPts val="700"/>
              </a:spcBef>
              <a:spcAft>
                <a:spcPts val="0"/>
              </a:spcAft>
              <a:buClr>
                <a:schemeClr val="dk1"/>
              </a:buClr>
              <a:buSzPts val="2100"/>
              <a:buFont typeface="Arial"/>
              <a:buChar char="•"/>
            </a:pPr>
            <a:r>
              <a:rPr lang="en-US" sz="2100" b="0" i="0" u="none" strike="noStrike" cap="none">
                <a:solidFill>
                  <a:schemeClr val="dk1"/>
                </a:solidFill>
                <a:latin typeface="Calibri"/>
                <a:ea typeface="Calibri"/>
                <a:cs typeface="Calibri"/>
                <a:sym typeface="Calibri"/>
              </a:rPr>
              <a:t>Dynamic programming is typically applied to optimization problem.</a:t>
            </a:r>
            <a:endParaRPr/>
          </a:p>
          <a:p>
            <a:pPr marL="171450" marR="0" lvl="0" indent="-171450" algn="l" rtl="0">
              <a:lnSpc>
                <a:spcPct val="90000"/>
              </a:lnSpc>
              <a:spcBef>
                <a:spcPts val="700"/>
              </a:spcBef>
              <a:spcAft>
                <a:spcPts val="0"/>
              </a:spcAft>
              <a:buClr>
                <a:schemeClr val="dk1"/>
              </a:buClr>
              <a:buSzPts val="2100"/>
              <a:buFont typeface="Arial"/>
              <a:buChar char="•"/>
            </a:pPr>
            <a:r>
              <a:rPr lang="en-US" sz="2100" b="0" i="0" u="none" strike="noStrike" cap="none">
                <a:solidFill>
                  <a:schemeClr val="dk1"/>
                </a:solidFill>
                <a:latin typeface="Calibri"/>
                <a:ea typeface="Calibri"/>
                <a:cs typeface="Calibri"/>
                <a:sym typeface="Calibri"/>
              </a:rPr>
              <a:t>Dynamic Programming is an algorithm design method that can be used when the solution to a problem may be viewed as the result of a sequence of decisions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990600" y="0"/>
            <a:ext cx="7499350" cy="609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Algorithm</a:t>
            </a:r>
            <a:endParaRPr/>
          </a:p>
        </p:txBody>
      </p:sp>
      <p:sp>
        <p:nvSpPr>
          <p:cNvPr id="196" name="Google Shape;196;p16"/>
          <p:cNvSpPr txBox="1">
            <a:spLocks noGrp="1"/>
          </p:cNvSpPr>
          <p:nvPr>
            <p:ph idx="1"/>
          </p:nvPr>
        </p:nvSpPr>
        <p:spPr>
          <a:xfrm>
            <a:off x="990600" y="990600"/>
            <a:ext cx="8153400" cy="5638800"/>
          </a:xfrm>
          <a:prstGeom prst="rect">
            <a:avLst/>
          </a:prstGeom>
          <a:noFill/>
          <a:ln>
            <a:noFill/>
          </a:ln>
        </p:spPr>
        <p:txBody>
          <a:bodyPr spcFirstLastPara="1" wrap="square" lIns="91425" tIns="45700" rIns="91425" bIns="45700" anchor="t" anchorCtr="0">
            <a:normAutofit/>
          </a:bodyPr>
          <a:lstStyle/>
          <a:p>
            <a:pPr marL="171450" marR="0" lvl="0" indent="-171450" algn="l" rtl="0">
              <a:lnSpc>
                <a:spcPct val="80000"/>
              </a:lnSpc>
              <a:spcBef>
                <a:spcPts val="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for w = 0 to W {  // Initialize 1</a:t>
            </a:r>
            <a:r>
              <a:rPr lang="en-US" sz="1800" b="1" i="0" u="none" baseline="30000">
                <a:solidFill>
                  <a:schemeClr val="dk1"/>
                </a:solidFill>
                <a:latin typeface="Calibri"/>
                <a:ea typeface="Calibri"/>
                <a:cs typeface="Calibri"/>
                <a:sym typeface="Calibri"/>
              </a:rPr>
              <a:t>st</a:t>
            </a:r>
            <a:r>
              <a:rPr lang="en-US" sz="1800" b="1" i="0" u="none">
                <a:solidFill>
                  <a:schemeClr val="dk1"/>
                </a:solidFill>
                <a:latin typeface="Calibri"/>
                <a:ea typeface="Calibri"/>
                <a:cs typeface="Calibri"/>
                <a:sym typeface="Calibri"/>
              </a:rPr>
              <a:t> row to 0’s</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	B[0,w] = 0</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for i = 1 to n {  // Initialize 1</a:t>
            </a:r>
            <a:r>
              <a:rPr lang="en-US" sz="1800" b="1" i="0" u="none" baseline="30000">
                <a:solidFill>
                  <a:schemeClr val="dk1"/>
                </a:solidFill>
                <a:latin typeface="Calibri"/>
                <a:ea typeface="Calibri"/>
                <a:cs typeface="Calibri"/>
                <a:sym typeface="Calibri"/>
              </a:rPr>
              <a:t>st</a:t>
            </a:r>
            <a:r>
              <a:rPr lang="en-US" sz="1800" b="1" i="0" u="none">
                <a:solidFill>
                  <a:schemeClr val="dk1"/>
                </a:solidFill>
                <a:latin typeface="Calibri"/>
                <a:ea typeface="Calibri"/>
                <a:cs typeface="Calibri"/>
                <a:sym typeface="Calibri"/>
              </a:rPr>
              <a:t> column to 0’s</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	B[i,0] = 0</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for i = 1 to n {</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	for w = 0 to W {</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		if w</a:t>
            </a:r>
            <a:r>
              <a:rPr lang="en-US" sz="1800" b="1" i="0" u="none" baseline="-25000">
                <a:solidFill>
                  <a:schemeClr val="dk1"/>
                </a:solidFill>
                <a:latin typeface="Calibri"/>
                <a:ea typeface="Calibri"/>
                <a:cs typeface="Calibri"/>
                <a:sym typeface="Calibri"/>
              </a:rPr>
              <a:t>i</a:t>
            </a:r>
            <a:r>
              <a:rPr lang="en-US" sz="1800" b="1" i="0" u="none">
                <a:solidFill>
                  <a:schemeClr val="dk1"/>
                </a:solidFill>
                <a:latin typeface="Calibri"/>
                <a:ea typeface="Calibri"/>
                <a:cs typeface="Calibri"/>
                <a:sym typeface="Calibri"/>
              </a:rPr>
              <a:t> &lt;= w {  //item i can be in the solution</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			if v</a:t>
            </a:r>
            <a:r>
              <a:rPr lang="en-US" sz="1800" b="1" i="0" u="none" baseline="-25000">
                <a:solidFill>
                  <a:schemeClr val="dk1"/>
                </a:solidFill>
                <a:latin typeface="Calibri"/>
                <a:ea typeface="Calibri"/>
                <a:cs typeface="Calibri"/>
                <a:sym typeface="Calibri"/>
              </a:rPr>
              <a:t>i</a:t>
            </a:r>
            <a:r>
              <a:rPr lang="en-US" sz="1800" b="1" i="0" u="none">
                <a:solidFill>
                  <a:schemeClr val="dk1"/>
                </a:solidFill>
                <a:latin typeface="Calibri"/>
                <a:ea typeface="Calibri"/>
                <a:cs typeface="Calibri"/>
                <a:sym typeface="Calibri"/>
              </a:rPr>
              <a:t> + B[i-1,w-w</a:t>
            </a:r>
            <a:r>
              <a:rPr lang="en-US" sz="1800" b="1" i="0" u="none" baseline="-25000">
                <a:solidFill>
                  <a:schemeClr val="dk1"/>
                </a:solidFill>
                <a:latin typeface="Calibri"/>
                <a:ea typeface="Calibri"/>
                <a:cs typeface="Calibri"/>
                <a:sym typeface="Calibri"/>
              </a:rPr>
              <a:t>i</a:t>
            </a:r>
            <a:r>
              <a:rPr lang="en-US" sz="1800" b="1" i="0" u="none">
                <a:solidFill>
                  <a:schemeClr val="dk1"/>
                </a:solidFill>
                <a:latin typeface="Calibri"/>
                <a:ea typeface="Calibri"/>
                <a:cs typeface="Calibri"/>
                <a:sym typeface="Calibri"/>
              </a:rPr>
              <a:t>] &gt; B[i-1,w]</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				B[i,w] = v</a:t>
            </a:r>
            <a:r>
              <a:rPr lang="en-US" sz="1800" b="1" i="0" u="none" baseline="-25000">
                <a:solidFill>
                  <a:schemeClr val="dk1"/>
                </a:solidFill>
                <a:latin typeface="Calibri"/>
                <a:ea typeface="Calibri"/>
                <a:cs typeface="Calibri"/>
                <a:sym typeface="Calibri"/>
              </a:rPr>
              <a:t>i</a:t>
            </a:r>
            <a:r>
              <a:rPr lang="en-US" sz="1800" b="1" i="0" u="none">
                <a:solidFill>
                  <a:schemeClr val="dk1"/>
                </a:solidFill>
                <a:latin typeface="Calibri"/>
                <a:ea typeface="Calibri"/>
                <a:cs typeface="Calibri"/>
                <a:sym typeface="Calibri"/>
              </a:rPr>
              <a:t> + B[i-1,w- w</a:t>
            </a:r>
            <a:r>
              <a:rPr lang="en-US" sz="1800" b="1" i="0" u="none" baseline="-25000">
                <a:solidFill>
                  <a:schemeClr val="dk1"/>
                </a:solidFill>
                <a:latin typeface="Calibri"/>
                <a:ea typeface="Calibri"/>
                <a:cs typeface="Calibri"/>
                <a:sym typeface="Calibri"/>
              </a:rPr>
              <a:t>i</a:t>
            </a:r>
            <a:r>
              <a:rPr lang="en-US" sz="1800" b="1" i="0" u="none">
                <a:solidFill>
                  <a:schemeClr val="dk1"/>
                </a:solidFill>
                <a:latin typeface="Calibri"/>
                <a:ea typeface="Calibri"/>
                <a:cs typeface="Calibri"/>
                <a:sym typeface="Calibri"/>
              </a:rPr>
              <a:t>]</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			else</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				B[i,w] = B[i-1,w]</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		}</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		else B[i,w] = B[i-1,w] // w</a:t>
            </a:r>
            <a:r>
              <a:rPr lang="en-US" sz="1800" b="1" i="0" u="none" baseline="-25000">
                <a:solidFill>
                  <a:schemeClr val="dk1"/>
                </a:solidFill>
                <a:latin typeface="Calibri"/>
                <a:ea typeface="Calibri"/>
                <a:cs typeface="Calibri"/>
                <a:sym typeface="Calibri"/>
              </a:rPr>
              <a:t>i</a:t>
            </a:r>
            <a:r>
              <a:rPr lang="en-US" sz="1800" b="1" i="0" u="none">
                <a:solidFill>
                  <a:schemeClr val="dk1"/>
                </a:solidFill>
                <a:latin typeface="Calibri"/>
                <a:ea typeface="Calibri"/>
                <a:cs typeface="Calibri"/>
                <a:sym typeface="Calibri"/>
              </a:rPr>
              <a:t> &gt; w</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	}</a:t>
            </a:r>
            <a:endParaRPr/>
          </a:p>
          <a:p>
            <a:pPr marL="171450" marR="0" lvl="0" indent="-171450" algn="l" rtl="0">
              <a:lnSpc>
                <a:spcPct val="80000"/>
              </a:lnSpc>
              <a:spcBef>
                <a:spcPts val="70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Problem</a:t>
            </a:r>
            <a:endParaRPr/>
          </a:p>
        </p:txBody>
      </p:sp>
      <p:sp>
        <p:nvSpPr>
          <p:cNvPr id="202" name="Google Shape;202;p17"/>
          <p:cNvSpPr txBox="1">
            <a:spLocks noGrp="1"/>
          </p:cNvSpPr>
          <p:nvPr>
            <p:ph idx="1"/>
          </p:nvPr>
        </p:nvSpPr>
        <p:spPr>
          <a:xfrm>
            <a:off x="1066800" y="1371600"/>
            <a:ext cx="7772400" cy="27432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Let’s run our algorithm on the following data:</a:t>
            </a:r>
            <a:endParaRPr/>
          </a:p>
          <a:p>
            <a:pPr marL="514350" marR="0" lvl="1" indent="-171450" algn="l" rtl="0">
              <a:lnSpc>
                <a:spcPct val="90000"/>
              </a:lnSpc>
              <a:spcBef>
                <a:spcPts val="30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n = 4 (# of elements)</a:t>
            </a:r>
            <a:endParaRPr/>
          </a:p>
          <a:p>
            <a:pPr marL="514350" marR="0" lvl="1" indent="-171450" algn="l" rtl="0">
              <a:lnSpc>
                <a:spcPct val="90000"/>
              </a:lnSpc>
              <a:spcBef>
                <a:spcPts val="30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W = 5 (max weight)</a:t>
            </a:r>
            <a:endParaRPr/>
          </a:p>
          <a:p>
            <a:pPr marL="514350" marR="0" lvl="1" indent="-171450" algn="l" rtl="0">
              <a:lnSpc>
                <a:spcPct val="90000"/>
              </a:lnSpc>
              <a:spcBef>
                <a:spcPts val="30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Elements (weight, value):</a:t>
            </a:r>
            <a:endParaRPr/>
          </a:p>
          <a:p>
            <a:pPr marL="514350" marR="0" lvl="1" indent="-171450" algn="l" rtl="0">
              <a:lnSpc>
                <a:spcPct val="90000"/>
              </a:lnSpc>
              <a:spcBef>
                <a:spcPts val="30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	(2,3), (3,4), (4,5), (5,6)</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9"/>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208" name="Google Shape;208;p19"/>
          <p:cNvSpPr txBox="1">
            <a:spLocks noGrp="1"/>
          </p:cNvSpPr>
          <p:nvPr>
            <p:ph idx="1"/>
          </p:nvPr>
        </p:nvSpPr>
        <p:spPr>
          <a:xfrm>
            <a:off x="1295400" y="3962400"/>
            <a:ext cx="64770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a:t>
            </a:r>
            <a:r>
              <a:rPr lang="en-US" sz="2000" b="1" i="0" u="none">
                <a:solidFill>
                  <a:srgbClr val="0070C0"/>
                </a:solidFill>
                <a:latin typeface="Calibri"/>
                <a:ea typeface="Calibri"/>
                <a:cs typeface="Calibri"/>
                <a:sym typeface="Calibri"/>
              </a:rPr>
              <a:t>B[i,w] = B[i-1,w] </a:t>
            </a:r>
            <a:r>
              <a:rPr lang="en-US" sz="2000" b="0" i="0" u="none">
                <a:solidFill>
                  <a:schemeClr val="dk1"/>
                </a:solidFill>
                <a:latin typeface="Calibri"/>
                <a:ea typeface="Calibri"/>
                <a:cs typeface="Calibri"/>
                <a:sym typeface="Calibri"/>
              </a:rPr>
              <a:t>//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209" name="Google Shape;209;p19"/>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strike="noStrike" cap="none">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4: (5,6)</a:t>
            </a:r>
            <a:endParaRPr/>
          </a:p>
        </p:txBody>
      </p:sp>
      <p:graphicFrame>
        <p:nvGraphicFramePr>
          <p:cNvPr id="210" name="Google Shape;210;p19"/>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11" name="Google Shape;211;p19"/>
          <p:cNvSpPr txBox="1"/>
          <p:nvPr/>
        </p:nvSpPr>
        <p:spPr>
          <a:xfrm>
            <a:off x="6445250" y="1797050"/>
            <a:ext cx="11748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i = 1</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v</a:t>
            </a:r>
            <a:r>
              <a:rPr lang="en-US" sz="2000" b="0" i="0" u="none" strike="noStrike" cap="none" baseline="-25000">
                <a:solidFill>
                  <a:schemeClr val="dk1"/>
                </a:solidFill>
                <a:latin typeface="Times New Roman"/>
                <a:ea typeface="Times New Roman"/>
                <a:cs typeface="Times New Roman"/>
                <a:sym typeface="Times New Roman"/>
              </a:rPr>
              <a:t>i</a:t>
            </a:r>
            <a:r>
              <a:rPr lang="en-US" sz="2000" b="0" i="0" u="none" strike="noStrike" cap="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w</a:t>
            </a:r>
            <a:r>
              <a:rPr lang="en-US" sz="2000" b="0" i="0" u="none" strike="noStrike" cap="none" baseline="-25000">
                <a:solidFill>
                  <a:schemeClr val="dk1"/>
                </a:solidFill>
                <a:latin typeface="Times New Roman"/>
                <a:ea typeface="Times New Roman"/>
                <a:cs typeface="Times New Roman"/>
                <a:sym typeface="Times New Roman"/>
              </a:rPr>
              <a:t>i</a:t>
            </a:r>
            <a:r>
              <a:rPr lang="en-US" sz="2000" b="0" i="0" u="none" strike="noStrike" cap="none">
                <a:solidFill>
                  <a:schemeClr val="dk1"/>
                </a:solidFill>
                <a:latin typeface="Times New Roman"/>
                <a:ea typeface="Times New Roman"/>
                <a:cs typeface="Times New Roman"/>
                <a:sym typeface="Times New Roman"/>
              </a:rPr>
              <a:t> = 2</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w = 1</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w-w</a:t>
            </a:r>
            <a:r>
              <a:rPr lang="en-US" sz="2000" b="0" i="0" u="none" strike="noStrike" cap="none" baseline="-25000">
                <a:solidFill>
                  <a:schemeClr val="dk1"/>
                </a:solidFill>
                <a:latin typeface="Times New Roman"/>
                <a:ea typeface="Times New Roman"/>
                <a:cs typeface="Times New Roman"/>
                <a:sym typeface="Times New Roman"/>
              </a:rPr>
              <a:t>i </a:t>
            </a:r>
            <a:r>
              <a:rPr lang="en-US" sz="2000" b="0" i="0" u="none" strike="noStrike" cap="none">
                <a:solidFill>
                  <a:schemeClr val="dk1"/>
                </a:solidFill>
                <a:latin typeface="Times New Roman"/>
                <a:ea typeface="Times New Roman"/>
                <a:cs typeface="Times New Roman"/>
                <a:sym typeface="Times New Roman"/>
              </a:rPr>
              <a:t>= -1</a:t>
            </a:r>
            <a:endParaRPr/>
          </a:p>
        </p:txBody>
      </p:sp>
      <p:cxnSp>
        <p:nvCxnSpPr>
          <p:cNvPr id="212" name="Google Shape;212;p19"/>
          <p:cNvCxnSpPr/>
          <p:nvPr/>
        </p:nvCxnSpPr>
        <p:spPr>
          <a:xfrm rot="5400000">
            <a:off x="2781300" y="2247900"/>
            <a:ext cx="381000" cy="3175"/>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213" name="Google Shape;213;p19"/>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14" name="Google Shape;214;p19"/>
          <p:cNvSpPr txBox="1"/>
          <p:nvPr/>
        </p:nvSpPr>
        <p:spPr>
          <a:xfrm>
            <a:off x="7620000" y="3048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8">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8">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8">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220" name="Google Shape;220;p20"/>
          <p:cNvSpPr txBox="1">
            <a:spLocks noGrp="1"/>
          </p:cNvSpPr>
          <p:nvPr>
            <p:ph idx="1"/>
          </p:nvPr>
        </p:nvSpPr>
        <p:spPr>
          <a:xfrm>
            <a:off x="152400" y="3914775"/>
            <a:ext cx="4343400" cy="2514600"/>
          </a:xfrm>
          <a:prstGeom prst="rect">
            <a:avLst/>
          </a:prstGeom>
          <a:noFill/>
          <a:ln>
            <a:noFill/>
          </a:ln>
        </p:spPr>
        <p:txBody>
          <a:bodyPr spcFirstLastPara="1" wrap="square" lIns="91425" tIns="45700" rIns="91425" bIns="45700" anchor="t" anchorCtr="0">
            <a:normAutofit/>
          </a:bodyPr>
          <a:lstStyle/>
          <a:p>
            <a:pPr marL="171450" marR="0" lvl="0" indent="-171450" algn="l" rtl="0">
              <a:lnSpc>
                <a:spcPct val="8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221" name="Google Shape;221;p20"/>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222" name="Google Shape;222;p20"/>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4B183"/>
                    </a:solidFill>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23" name="Google Shape;223;p20"/>
          <p:cNvSpPr txBox="1"/>
          <p:nvPr/>
        </p:nvSpPr>
        <p:spPr>
          <a:xfrm>
            <a:off x="6248400" y="1905000"/>
            <a:ext cx="106997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1</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2</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2</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0</a:t>
            </a:r>
            <a:endParaRPr/>
          </a:p>
        </p:txBody>
      </p:sp>
      <p:cxnSp>
        <p:nvCxnSpPr>
          <p:cNvPr id="224" name="Google Shape;224;p20"/>
          <p:cNvCxnSpPr/>
          <p:nvPr/>
        </p:nvCxnSpPr>
        <p:spPr>
          <a:xfrm>
            <a:off x="2362200" y="2133600"/>
            <a:ext cx="1143000" cy="304800"/>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225" name="Google Shape;225;p20"/>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26" name="Google Shape;226;p20"/>
          <p:cNvSpPr txBox="1"/>
          <p:nvPr/>
        </p:nvSpPr>
        <p:spPr>
          <a:xfrm>
            <a:off x="7620000" y="3048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227" name="Google Shape;227;p20"/>
          <p:cNvSpPr txBox="1"/>
          <p:nvPr/>
        </p:nvSpPr>
        <p:spPr>
          <a:xfrm>
            <a:off x="4381500" y="4038600"/>
            <a:ext cx="4686300" cy="2514600"/>
          </a:xfrm>
          <a:prstGeom prst="rect">
            <a:avLst/>
          </a:prstGeom>
          <a:noFill/>
          <a:ln>
            <a:noFill/>
          </a:ln>
        </p:spPr>
        <p:txBody>
          <a:bodyPr spcFirstLastPara="1" wrap="square" lIns="91425" tIns="45700" rIns="91425" bIns="45700" anchor="t" anchorCtr="0">
            <a:noAutofit/>
          </a:bodyPr>
          <a:lstStyle/>
          <a:p>
            <a:pPr marL="365125" marR="0" lvl="0" indent="-282575"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if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&lt;= w   //item i can be in the solution</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1" i="0" u="none">
                <a:solidFill>
                  <a:srgbClr val="0070C0"/>
                </a:solidFill>
                <a:latin typeface="Times New Roman"/>
                <a:ea typeface="Times New Roman"/>
                <a:cs typeface="Times New Roman"/>
                <a:sym typeface="Times New Roman"/>
              </a:rPr>
              <a:t>B[i,w] = v</a:t>
            </a:r>
            <a:r>
              <a:rPr lang="en-US" sz="2000" b="1" i="0" u="none" baseline="-25000">
                <a:solidFill>
                  <a:srgbClr val="0070C0"/>
                </a:solidFill>
                <a:latin typeface="Times New Roman"/>
                <a:ea typeface="Times New Roman"/>
                <a:cs typeface="Times New Roman"/>
                <a:sym typeface="Times New Roman"/>
              </a:rPr>
              <a:t>i</a:t>
            </a:r>
            <a:r>
              <a:rPr lang="en-US" sz="2000" b="1" i="0" u="none">
                <a:solidFill>
                  <a:srgbClr val="0070C0"/>
                </a:solidFill>
                <a:latin typeface="Times New Roman"/>
                <a:ea typeface="Times New Roman"/>
                <a:cs typeface="Times New Roman"/>
                <a:sym typeface="Times New Roman"/>
              </a:rPr>
              <a:t> + B[i-1,w- w</a:t>
            </a:r>
            <a:r>
              <a:rPr lang="en-US" sz="2000" b="1" i="0" u="none" baseline="-25000">
                <a:solidFill>
                  <a:srgbClr val="0070C0"/>
                </a:solidFill>
                <a:latin typeface="Times New Roman"/>
                <a:ea typeface="Times New Roman"/>
                <a:cs typeface="Times New Roman"/>
                <a:sym typeface="Times New Roman"/>
              </a:rPr>
              <a:t>i</a:t>
            </a:r>
            <a:r>
              <a:rPr lang="en-US" sz="2000" b="1" i="0" u="none">
                <a:solidFill>
                  <a:srgbClr val="0070C0"/>
                </a:solidFill>
                <a:latin typeface="Times New Roman"/>
                <a:ea typeface="Times New Roman"/>
                <a:cs typeface="Times New Roman"/>
                <a:sym typeface="Times New Roman"/>
              </a:rPr>
              <a:t>]</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B[i,w] =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else B[i,w] = B[i-1,w] //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1"/>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233" name="Google Shape;233;p21"/>
          <p:cNvSpPr txBox="1">
            <a:spLocks noGrp="1"/>
          </p:cNvSpPr>
          <p:nvPr>
            <p:ph idx="1"/>
          </p:nvPr>
        </p:nvSpPr>
        <p:spPr>
          <a:xfrm>
            <a:off x="1295400" y="3962400"/>
            <a:ext cx="64770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a:t>
            </a:r>
            <a:r>
              <a:rPr lang="en-US" sz="2000" b="1" i="0" u="none">
                <a:solidFill>
                  <a:srgbClr val="0070C0"/>
                </a:solidFill>
                <a:latin typeface="Calibri"/>
                <a:ea typeface="Calibri"/>
                <a:cs typeface="Calibri"/>
                <a:sym typeface="Calibri"/>
              </a:rPr>
              <a:t>B[i,w] = v</a:t>
            </a:r>
            <a:r>
              <a:rPr lang="en-US" sz="2000" b="1" i="0" u="none" baseline="-25000">
                <a:solidFill>
                  <a:srgbClr val="0070C0"/>
                </a:solidFill>
                <a:latin typeface="Calibri"/>
                <a:ea typeface="Calibri"/>
                <a:cs typeface="Calibri"/>
                <a:sym typeface="Calibri"/>
              </a:rPr>
              <a:t>i</a:t>
            </a:r>
            <a:r>
              <a:rPr lang="en-US" sz="2000" b="1" i="0" u="none">
                <a:solidFill>
                  <a:srgbClr val="0070C0"/>
                </a:solidFill>
                <a:latin typeface="Calibri"/>
                <a:ea typeface="Calibri"/>
                <a:cs typeface="Calibri"/>
                <a:sym typeface="Calibri"/>
              </a:rPr>
              <a:t> + B[i-1,w- w</a:t>
            </a:r>
            <a:r>
              <a:rPr lang="en-US" sz="2000" b="1" i="0" u="none" baseline="-25000">
                <a:solidFill>
                  <a:srgbClr val="0070C0"/>
                </a:solidFill>
                <a:latin typeface="Calibri"/>
                <a:ea typeface="Calibri"/>
                <a:cs typeface="Calibri"/>
                <a:sym typeface="Calibri"/>
              </a:rPr>
              <a:t>i</a:t>
            </a:r>
            <a:r>
              <a:rPr lang="en-US" sz="2000" b="1" i="0" u="none">
                <a:solidFill>
                  <a:srgbClr val="0070C0"/>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234" name="Google Shape;234;p21"/>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235" name="Google Shape;235;p21"/>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36" name="Google Shape;236;p21"/>
          <p:cNvSpPr txBox="1"/>
          <p:nvPr/>
        </p:nvSpPr>
        <p:spPr>
          <a:xfrm>
            <a:off x="6248400" y="1905000"/>
            <a:ext cx="106997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1</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2</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1</a:t>
            </a:r>
            <a:endParaRPr/>
          </a:p>
        </p:txBody>
      </p:sp>
      <p:cxnSp>
        <p:nvCxnSpPr>
          <p:cNvPr id="237" name="Google Shape;237;p21"/>
          <p:cNvCxnSpPr/>
          <p:nvPr/>
        </p:nvCxnSpPr>
        <p:spPr>
          <a:xfrm>
            <a:off x="3124200" y="2133600"/>
            <a:ext cx="1066800" cy="228600"/>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238" name="Google Shape;238;p21"/>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39" name="Google Shape;239;p21"/>
          <p:cNvSpPr txBox="1"/>
          <p:nvPr/>
        </p:nvSpPr>
        <p:spPr>
          <a:xfrm>
            <a:off x="7620000" y="3048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245" name="Google Shape;245;p22"/>
          <p:cNvSpPr txBox="1">
            <a:spLocks noGrp="1"/>
          </p:cNvSpPr>
          <p:nvPr>
            <p:ph idx="1"/>
          </p:nvPr>
        </p:nvSpPr>
        <p:spPr>
          <a:xfrm>
            <a:off x="1295400" y="3962400"/>
            <a:ext cx="64770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a:t>
            </a:r>
            <a:r>
              <a:rPr lang="en-US" sz="2000" b="1" i="0" u="none">
                <a:solidFill>
                  <a:srgbClr val="0070C0"/>
                </a:solidFill>
                <a:latin typeface="Calibri"/>
                <a:ea typeface="Calibri"/>
                <a:cs typeface="Calibri"/>
                <a:sym typeface="Calibri"/>
              </a:rPr>
              <a:t>B[i,w] = v</a:t>
            </a:r>
            <a:r>
              <a:rPr lang="en-US" sz="2000" b="1" i="0" u="none" baseline="-25000">
                <a:solidFill>
                  <a:srgbClr val="0070C0"/>
                </a:solidFill>
                <a:latin typeface="Calibri"/>
                <a:ea typeface="Calibri"/>
                <a:cs typeface="Calibri"/>
                <a:sym typeface="Calibri"/>
              </a:rPr>
              <a:t>i</a:t>
            </a:r>
            <a:r>
              <a:rPr lang="en-US" sz="2000" b="1" i="0" u="none">
                <a:solidFill>
                  <a:srgbClr val="0070C0"/>
                </a:solidFill>
                <a:latin typeface="Calibri"/>
                <a:ea typeface="Calibri"/>
                <a:cs typeface="Calibri"/>
                <a:sym typeface="Calibri"/>
              </a:rPr>
              <a:t> + B[i-1,w- w</a:t>
            </a:r>
            <a:r>
              <a:rPr lang="en-US" sz="2000" b="1" i="0" u="none" baseline="-25000">
                <a:solidFill>
                  <a:srgbClr val="0070C0"/>
                </a:solidFill>
                <a:latin typeface="Calibri"/>
                <a:ea typeface="Calibri"/>
                <a:cs typeface="Calibri"/>
                <a:sym typeface="Calibri"/>
              </a:rPr>
              <a:t>i</a:t>
            </a:r>
            <a:r>
              <a:rPr lang="en-US" sz="2000" b="1" i="0" u="none">
                <a:solidFill>
                  <a:srgbClr val="0070C0"/>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246" name="Google Shape;246;p22"/>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247" name="Google Shape;247;p22"/>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8" name="Google Shape;248;p22"/>
          <p:cNvSpPr txBox="1"/>
          <p:nvPr/>
        </p:nvSpPr>
        <p:spPr>
          <a:xfrm>
            <a:off x="6248400" y="1905000"/>
            <a:ext cx="106997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1</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2</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2</a:t>
            </a:r>
            <a:endParaRPr/>
          </a:p>
        </p:txBody>
      </p:sp>
      <p:cxnSp>
        <p:nvCxnSpPr>
          <p:cNvPr id="249" name="Google Shape;249;p22"/>
          <p:cNvCxnSpPr/>
          <p:nvPr/>
        </p:nvCxnSpPr>
        <p:spPr>
          <a:xfrm>
            <a:off x="3733800" y="2209800"/>
            <a:ext cx="1143000" cy="152400"/>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250" name="Google Shape;250;p22"/>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51" name="Google Shape;251;p22"/>
          <p:cNvSpPr txBox="1"/>
          <p:nvPr/>
        </p:nvSpPr>
        <p:spPr>
          <a:xfrm>
            <a:off x="7620000" y="3048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3"/>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257" name="Google Shape;257;p23"/>
          <p:cNvSpPr txBox="1">
            <a:spLocks noGrp="1"/>
          </p:cNvSpPr>
          <p:nvPr>
            <p:ph idx="1"/>
          </p:nvPr>
        </p:nvSpPr>
        <p:spPr>
          <a:xfrm>
            <a:off x="1295400" y="3962400"/>
            <a:ext cx="64770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a:t>
            </a:r>
            <a:r>
              <a:rPr lang="en-US" sz="2000" b="1" i="0" u="none">
                <a:solidFill>
                  <a:srgbClr val="0070C0"/>
                </a:solidFill>
                <a:latin typeface="Calibri"/>
                <a:ea typeface="Calibri"/>
                <a:cs typeface="Calibri"/>
                <a:sym typeface="Calibri"/>
              </a:rPr>
              <a:t>B[i,w] = v</a:t>
            </a:r>
            <a:r>
              <a:rPr lang="en-US" sz="2000" b="1" i="0" u="none" baseline="-25000">
                <a:solidFill>
                  <a:srgbClr val="0070C0"/>
                </a:solidFill>
                <a:latin typeface="Calibri"/>
                <a:ea typeface="Calibri"/>
                <a:cs typeface="Calibri"/>
                <a:sym typeface="Calibri"/>
              </a:rPr>
              <a:t>i</a:t>
            </a:r>
            <a:r>
              <a:rPr lang="en-US" sz="2000" b="1" i="0" u="none">
                <a:solidFill>
                  <a:srgbClr val="0070C0"/>
                </a:solidFill>
                <a:latin typeface="Calibri"/>
                <a:ea typeface="Calibri"/>
                <a:cs typeface="Calibri"/>
                <a:sym typeface="Calibri"/>
              </a:rPr>
              <a:t> + B[i-1,w- w</a:t>
            </a:r>
            <a:r>
              <a:rPr lang="en-US" sz="2000" b="1" i="0" u="none" baseline="-25000">
                <a:solidFill>
                  <a:srgbClr val="0070C0"/>
                </a:solidFill>
                <a:latin typeface="Calibri"/>
                <a:ea typeface="Calibri"/>
                <a:cs typeface="Calibri"/>
                <a:sym typeface="Calibri"/>
              </a:rPr>
              <a:t>i</a:t>
            </a:r>
            <a:r>
              <a:rPr lang="en-US" sz="2000" b="1" i="0" u="none">
                <a:solidFill>
                  <a:srgbClr val="0070C0"/>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258" name="Google Shape;258;p23"/>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259" name="Google Shape;259;p23"/>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60" name="Google Shape;260;p23"/>
          <p:cNvSpPr txBox="1"/>
          <p:nvPr/>
        </p:nvSpPr>
        <p:spPr>
          <a:xfrm>
            <a:off x="6248400" y="1905000"/>
            <a:ext cx="106997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1</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2</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5</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3</a:t>
            </a:r>
            <a:endParaRPr/>
          </a:p>
        </p:txBody>
      </p:sp>
      <p:cxnSp>
        <p:nvCxnSpPr>
          <p:cNvPr id="261" name="Google Shape;261;p23"/>
          <p:cNvCxnSpPr/>
          <p:nvPr/>
        </p:nvCxnSpPr>
        <p:spPr>
          <a:xfrm>
            <a:off x="4419600" y="2209800"/>
            <a:ext cx="1143000" cy="228600"/>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262" name="Google Shape;262;p23"/>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63" name="Google Shape;263;p23"/>
          <p:cNvSpPr txBox="1"/>
          <p:nvPr/>
        </p:nvSpPr>
        <p:spPr>
          <a:xfrm>
            <a:off x="7620000" y="3048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269" name="Google Shape;269;p24"/>
          <p:cNvSpPr txBox="1">
            <a:spLocks noGrp="1"/>
          </p:cNvSpPr>
          <p:nvPr>
            <p:ph idx="1"/>
          </p:nvPr>
        </p:nvSpPr>
        <p:spPr>
          <a:xfrm>
            <a:off x="4562475" y="3990975"/>
            <a:ext cx="44958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270" name="Google Shape;270;p24"/>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271" name="Google Shape;271;p24"/>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72" name="Google Shape;272;p24"/>
          <p:cNvSpPr txBox="1"/>
          <p:nvPr/>
        </p:nvSpPr>
        <p:spPr>
          <a:xfrm>
            <a:off x="6248400" y="1905000"/>
            <a:ext cx="1174750"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2</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1</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-2</a:t>
            </a:r>
            <a:endParaRPr/>
          </a:p>
        </p:txBody>
      </p:sp>
      <p:cxnSp>
        <p:nvCxnSpPr>
          <p:cNvPr id="273" name="Google Shape;273;p24"/>
          <p:cNvCxnSpPr/>
          <p:nvPr/>
        </p:nvCxnSpPr>
        <p:spPr>
          <a:xfrm rot="5400000">
            <a:off x="2667793" y="2590006"/>
            <a:ext cx="304800" cy="1587"/>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274" name="Google Shape;274;p24"/>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75" name="Google Shape;275;p24"/>
          <p:cNvSpPr txBox="1"/>
          <p:nvPr/>
        </p:nvSpPr>
        <p:spPr>
          <a:xfrm>
            <a:off x="7620000" y="6096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276" name="Google Shape;276;p24"/>
          <p:cNvSpPr txBox="1"/>
          <p:nvPr/>
        </p:nvSpPr>
        <p:spPr>
          <a:xfrm>
            <a:off x="381000" y="3990975"/>
            <a:ext cx="4495800" cy="2514600"/>
          </a:xfrm>
          <a:prstGeom prst="rect">
            <a:avLst/>
          </a:prstGeom>
          <a:noFill/>
          <a:ln>
            <a:noFill/>
          </a:ln>
        </p:spPr>
        <p:txBody>
          <a:bodyPr spcFirstLastPara="1" wrap="square" lIns="91425" tIns="45700" rIns="91425" bIns="45700" anchor="t" anchorCtr="0">
            <a:noAutofit/>
          </a:bodyPr>
          <a:lstStyle/>
          <a:p>
            <a:pPr marL="365125" marR="0" lvl="0" indent="-282575"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if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&lt;= w   //item i can be in the solution</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B[i,w] =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B[i,w] =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else </a:t>
            </a:r>
            <a:r>
              <a:rPr lang="en-US" sz="2000" b="1" i="0" u="none">
                <a:solidFill>
                  <a:srgbClr val="0070C0"/>
                </a:solidFill>
                <a:latin typeface="Times New Roman"/>
                <a:ea typeface="Times New Roman"/>
                <a:cs typeface="Times New Roman"/>
                <a:sym typeface="Times New Roman"/>
              </a:rPr>
              <a:t>B[i,w] = B[i-1,w] </a:t>
            </a:r>
            <a:r>
              <a:rPr lang="en-US" sz="2000" b="0" i="0" u="none">
                <a:solidFill>
                  <a:schemeClr val="dk1"/>
                </a:solidFill>
                <a:latin typeface="Times New Roman"/>
                <a:ea typeface="Times New Roman"/>
                <a:cs typeface="Times New Roman"/>
                <a:sym typeface="Times New Roman"/>
              </a:rPr>
              <a:t>//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282" name="Google Shape;282;p25"/>
          <p:cNvSpPr txBox="1">
            <a:spLocks noGrp="1"/>
          </p:cNvSpPr>
          <p:nvPr>
            <p:ph idx="1"/>
          </p:nvPr>
        </p:nvSpPr>
        <p:spPr>
          <a:xfrm>
            <a:off x="1295400" y="3962400"/>
            <a:ext cx="64770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a:t>
            </a:r>
            <a:r>
              <a:rPr lang="en-US" sz="2000" b="1" i="0" u="none">
                <a:solidFill>
                  <a:srgbClr val="0070C0"/>
                </a:solidFill>
                <a:latin typeface="Calibri"/>
                <a:ea typeface="Calibri"/>
                <a:cs typeface="Calibri"/>
                <a:sym typeface="Calibri"/>
              </a:rPr>
              <a:t>B[i,w] = B[i-1,w] </a:t>
            </a:r>
            <a:r>
              <a:rPr lang="en-US" sz="2000" b="0" i="0" u="none">
                <a:solidFill>
                  <a:schemeClr val="dk1"/>
                </a:solidFill>
                <a:latin typeface="Calibri"/>
                <a:ea typeface="Calibri"/>
                <a:cs typeface="Calibri"/>
                <a:sym typeface="Calibri"/>
              </a:rPr>
              <a:t>//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283" name="Google Shape;283;p25"/>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284" name="Google Shape;284;p25"/>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85" name="Google Shape;285;p25"/>
          <p:cNvSpPr txBox="1"/>
          <p:nvPr/>
        </p:nvSpPr>
        <p:spPr>
          <a:xfrm>
            <a:off x="6248400" y="1905000"/>
            <a:ext cx="1154112"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2</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2</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-1</a:t>
            </a:r>
            <a:endParaRPr/>
          </a:p>
        </p:txBody>
      </p:sp>
      <p:cxnSp>
        <p:nvCxnSpPr>
          <p:cNvPr id="286" name="Google Shape;286;p25"/>
          <p:cNvCxnSpPr/>
          <p:nvPr/>
        </p:nvCxnSpPr>
        <p:spPr>
          <a:xfrm rot="5400000">
            <a:off x="3277393" y="2590006"/>
            <a:ext cx="304800" cy="1587"/>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287" name="Google Shape;287;p25"/>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88" name="Google Shape;288;p25"/>
          <p:cNvSpPr txBox="1"/>
          <p:nvPr/>
        </p:nvSpPr>
        <p:spPr>
          <a:xfrm>
            <a:off x="7620000" y="6096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294" name="Google Shape;294;p26"/>
          <p:cNvSpPr txBox="1">
            <a:spLocks noGrp="1"/>
          </p:cNvSpPr>
          <p:nvPr>
            <p:ph idx="1"/>
          </p:nvPr>
        </p:nvSpPr>
        <p:spPr>
          <a:xfrm>
            <a:off x="320675" y="3848100"/>
            <a:ext cx="4403725" cy="2514600"/>
          </a:xfrm>
          <a:prstGeom prst="rect">
            <a:avLst/>
          </a:prstGeom>
          <a:noFill/>
          <a:ln>
            <a:noFill/>
          </a:ln>
        </p:spPr>
        <p:txBody>
          <a:bodyPr spcFirstLastPara="1" wrap="square" lIns="91425" tIns="45700" rIns="91425" bIns="45700" anchor="t" anchorCtr="0">
            <a:normAutofit/>
          </a:bodyPr>
          <a:lstStyle/>
          <a:p>
            <a:pPr marL="171450" marR="0" lvl="0" indent="-171450" algn="l" rtl="0">
              <a:lnSpc>
                <a:spcPct val="8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295" name="Google Shape;295;p26"/>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296" name="Google Shape;296;p26"/>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97" name="Google Shape;297;p26"/>
          <p:cNvSpPr txBox="1"/>
          <p:nvPr/>
        </p:nvSpPr>
        <p:spPr>
          <a:xfrm>
            <a:off x="6248400" y="1905000"/>
            <a:ext cx="106997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2</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0</a:t>
            </a:r>
            <a:endParaRPr/>
          </a:p>
        </p:txBody>
      </p:sp>
      <p:cxnSp>
        <p:nvCxnSpPr>
          <p:cNvPr id="298" name="Google Shape;298;p26"/>
          <p:cNvCxnSpPr/>
          <p:nvPr/>
        </p:nvCxnSpPr>
        <p:spPr>
          <a:xfrm>
            <a:off x="2514600" y="2514600"/>
            <a:ext cx="1676400" cy="228600"/>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299" name="Google Shape;299;p26"/>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26"/>
          <p:cNvSpPr txBox="1"/>
          <p:nvPr/>
        </p:nvSpPr>
        <p:spPr>
          <a:xfrm>
            <a:off x="7620000" y="6096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301" name="Google Shape;301;p26"/>
          <p:cNvSpPr txBox="1"/>
          <p:nvPr/>
        </p:nvSpPr>
        <p:spPr>
          <a:xfrm>
            <a:off x="4586287" y="3962400"/>
            <a:ext cx="4557712" cy="2514600"/>
          </a:xfrm>
          <a:prstGeom prst="rect">
            <a:avLst/>
          </a:prstGeom>
          <a:noFill/>
          <a:ln>
            <a:noFill/>
          </a:ln>
        </p:spPr>
        <p:txBody>
          <a:bodyPr spcFirstLastPara="1" wrap="square" lIns="91425" tIns="45700" rIns="91425" bIns="45700" anchor="t" anchorCtr="0">
            <a:noAutofit/>
          </a:bodyPr>
          <a:lstStyle/>
          <a:p>
            <a:pPr marL="365125" marR="0" lvl="0" indent="-282575"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if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&lt;= w   //item i can be in the solution</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1" i="0" u="none">
                <a:solidFill>
                  <a:srgbClr val="0070C0"/>
                </a:solidFill>
                <a:latin typeface="Times New Roman"/>
                <a:ea typeface="Times New Roman"/>
                <a:cs typeface="Times New Roman"/>
                <a:sym typeface="Times New Roman"/>
              </a:rPr>
              <a:t>B[i,w] = v</a:t>
            </a:r>
            <a:r>
              <a:rPr lang="en-US" sz="2000" b="1" i="0" u="none" baseline="-25000">
                <a:solidFill>
                  <a:srgbClr val="0070C0"/>
                </a:solidFill>
                <a:latin typeface="Times New Roman"/>
                <a:ea typeface="Times New Roman"/>
                <a:cs typeface="Times New Roman"/>
                <a:sym typeface="Times New Roman"/>
              </a:rPr>
              <a:t>i</a:t>
            </a:r>
            <a:r>
              <a:rPr lang="en-US" sz="2000" b="1" i="0" u="none">
                <a:solidFill>
                  <a:srgbClr val="0070C0"/>
                </a:solidFill>
                <a:latin typeface="Times New Roman"/>
                <a:ea typeface="Times New Roman"/>
                <a:cs typeface="Times New Roman"/>
                <a:sym typeface="Times New Roman"/>
              </a:rPr>
              <a:t> + B[i-1,w- w</a:t>
            </a:r>
            <a:r>
              <a:rPr lang="en-US" sz="2000" b="1" i="0" u="none" baseline="-25000">
                <a:solidFill>
                  <a:srgbClr val="0070C0"/>
                </a:solidFill>
                <a:latin typeface="Times New Roman"/>
                <a:ea typeface="Times New Roman"/>
                <a:cs typeface="Times New Roman"/>
                <a:sym typeface="Times New Roman"/>
              </a:rPr>
              <a:t>i</a:t>
            </a:r>
            <a:r>
              <a:rPr lang="en-US" sz="2000" b="1" i="0" u="none">
                <a:solidFill>
                  <a:srgbClr val="0070C0"/>
                </a:solidFill>
                <a:latin typeface="Times New Roman"/>
                <a:ea typeface="Times New Roman"/>
                <a:cs typeface="Times New Roman"/>
                <a:sym typeface="Times New Roman"/>
              </a:rPr>
              <a:t>]</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B[i,w] =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else B[i,w] = B[i-1,w] //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Calibri"/>
              <a:buNone/>
            </a:pPr>
            <a:r>
              <a:rPr lang="en-US" sz="3200" b="0" i="0" u="none">
                <a:solidFill>
                  <a:schemeClr val="dk1"/>
                </a:solidFill>
                <a:latin typeface="Calibri"/>
                <a:ea typeface="Calibri"/>
                <a:cs typeface="Calibri"/>
                <a:sym typeface="Calibri"/>
              </a:rPr>
              <a:t>Why Dynamic Programming?</a:t>
            </a:r>
            <a:endParaRPr/>
          </a:p>
        </p:txBody>
      </p:sp>
      <p:sp>
        <p:nvSpPr>
          <p:cNvPr id="101" name="Google Shape;101;p3"/>
          <p:cNvSpPr txBox="1">
            <a:spLocks noGrp="1"/>
          </p:cNvSpPr>
          <p:nvPr>
            <p:ph idx="1"/>
          </p:nvPr>
        </p:nvSpPr>
        <p:spPr>
          <a:xfrm>
            <a:off x="685800" y="1524000"/>
            <a:ext cx="7924800" cy="42672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100"/>
              <a:buFont typeface="Arial"/>
              <a:buChar char="•"/>
            </a:pPr>
            <a:r>
              <a:rPr lang="en-US" sz="2100" b="1" i="0" u="none" strike="noStrike" cap="none">
                <a:solidFill>
                  <a:schemeClr val="dk1"/>
                </a:solidFill>
                <a:latin typeface="Calibri"/>
                <a:ea typeface="Calibri"/>
                <a:cs typeface="Calibri"/>
                <a:sym typeface="Calibri"/>
              </a:rPr>
              <a:t>Divide-and-Conquer</a:t>
            </a:r>
            <a:r>
              <a:rPr lang="en-US" sz="2100" b="0" i="0" u="none" strike="noStrike" cap="none">
                <a:solidFill>
                  <a:schemeClr val="dk1"/>
                </a:solidFill>
                <a:latin typeface="Calibri"/>
                <a:ea typeface="Calibri"/>
                <a:cs typeface="Calibri"/>
                <a:sym typeface="Calibri"/>
              </a:rPr>
              <a:t> : </a:t>
            </a:r>
            <a:r>
              <a:rPr lang="en-US" sz="2100" b="0" i="0" u="none" strike="noStrike" cap="none">
                <a:solidFill>
                  <a:srgbClr val="A50021"/>
                </a:solidFill>
                <a:latin typeface="Calibri"/>
                <a:ea typeface="Calibri"/>
                <a:cs typeface="Calibri"/>
                <a:sym typeface="Calibri"/>
              </a:rPr>
              <a:t>a top-down approach</a:t>
            </a:r>
            <a:r>
              <a:rPr lang="en-US" sz="2100" b="0" i="0" u="none" strike="noStrike" cap="none">
                <a:solidFill>
                  <a:schemeClr val="dk1"/>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100"/>
              <a:buFont typeface="Arial"/>
              <a:buNone/>
            </a:pPr>
            <a:r>
              <a:rPr lang="en-US" sz="2100" b="0" i="0" u="none" strike="noStrike" cap="none">
                <a:solidFill>
                  <a:schemeClr val="dk1"/>
                </a:solidFill>
                <a:latin typeface="Calibri"/>
                <a:ea typeface="Calibri"/>
                <a:cs typeface="Calibri"/>
                <a:sym typeface="Calibri"/>
              </a:rPr>
              <a:t>	 partitions a problem into independent subproblems</a:t>
            </a:r>
            <a:endParaRPr/>
          </a:p>
          <a:p>
            <a:pPr marL="171450" marR="0" lvl="0" indent="-171450" algn="l" rtl="0">
              <a:lnSpc>
                <a:spcPct val="90000"/>
              </a:lnSpc>
              <a:spcBef>
                <a:spcPts val="7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a:p>
            <a:pPr marL="171450" marR="0" lvl="0" indent="-171450" algn="l" rtl="0">
              <a:lnSpc>
                <a:spcPct val="90000"/>
              </a:lnSpc>
              <a:spcBef>
                <a:spcPts val="700"/>
              </a:spcBef>
              <a:spcAft>
                <a:spcPts val="0"/>
              </a:spcAft>
              <a:buClr>
                <a:schemeClr val="dk1"/>
              </a:buClr>
              <a:buSzPts val="2100"/>
              <a:buFont typeface="Arial"/>
              <a:buChar char="•"/>
            </a:pPr>
            <a:r>
              <a:rPr lang="en-US" sz="2100" b="1" i="0" u="none" strike="noStrike" cap="none">
                <a:solidFill>
                  <a:schemeClr val="dk1"/>
                </a:solidFill>
                <a:latin typeface="Calibri"/>
                <a:ea typeface="Calibri"/>
                <a:cs typeface="Calibri"/>
                <a:sym typeface="Calibri"/>
              </a:rPr>
              <a:t>Greedy method : </a:t>
            </a:r>
            <a:r>
              <a:rPr lang="en-US" sz="2100" b="0" i="0" u="none" strike="noStrike" cap="none">
                <a:solidFill>
                  <a:schemeClr val="dk1"/>
                </a:solidFill>
                <a:latin typeface="Calibri"/>
                <a:ea typeface="Calibri"/>
                <a:cs typeface="Calibri"/>
                <a:sym typeface="Calibri"/>
              </a:rPr>
              <a:t>only works with the local information</a:t>
            </a:r>
            <a:endParaRPr/>
          </a:p>
          <a:p>
            <a:pPr marL="171450" marR="0" lvl="0" indent="-38100" algn="l" rtl="0">
              <a:lnSpc>
                <a:spcPct val="90000"/>
              </a:lnSpc>
              <a:spcBef>
                <a:spcPts val="7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a:p>
            <a:pPr marL="171450" marR="0" lvl="0" indent="-171450" algn="l" rtl="0">
              <a:lnSpc>
                <a:spcPct val="90000"/>
              </a:lnSpc>
              <a:spcBef>
                <a:spcPts val="700"/>
              </a:spcBef>
              <a:spcAft>
                <a:spcPts val="0"/>
              </a:spcAft>
              <a:buClr>
                <a:schemeClr val="dk1"/>
              </a:buClr>
              <a:buSzPts val="2100"/>
              <a:buFont typeface="Arial"/>
              <a:buChar char="•"/>
            </a:pPr>
            <a:r>
              <a:rPr lang="en-US" sz="2100" b="1" i="0" u="none" strike="noStrike" cap="none">
                <a:solidFill>
                  <a:schemeClr val="dk1"/>
                </a:solidFill>
                <a:latin typeface="Calibri"/>
                <a:ea typeface="Calibri"/>
                <a:cs typeface="Calibri"/>
                <a:sym typeface="Calibri"/>
              </a:rPr>
              <a:t>Dynamic programming :</a:t>
            </a:r>
            <a:r>
              <a:rPr lang="en-US" sz="2100" b="0" i="0" u="none" strike="noStrike" cap="none">
                <a:solidFill>
                  <a:srgbClr val="A50021"/>
                </a:solidFill>
                <a:latin typeface="Calibri"/>
                <a:ea typeface="Calibri"/>
                <a:cs typeface="Calibri"/>
                <a:sym typeface="Calibri"/>
              </a:rPr>
              <a:t>a bottom-up approach</a:t>
            </a:r>
            <a:r>
              <a:rPr lang="en-US" sz="2100" b="0" i="0" u="none" strike="noStrike" cap="none">
                <a:solidFill>
                  <a:schemeClr val="dk1"/>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100"/>
              <a:buFont typeface="Arial"/>
              <a:buNone/>
            </a:pPr>
            <a:r>
              <a:rPr lang="en-US" sz="2100" b="0" i="0" u="none" strike="noStrike" cap="none">
                <a:solidFill>
                  <a:schemeClr val="dk1"/>
                </a:solidFill>
                <a:latin typeface="Calibri"/>
                <a:ea typeface="Calibri"/>
                <a:cs typeface="Calibri"/>
                <a:sym typeface="Calibri"/>
              </a:rPr>
              <a:t>   Solutions for smaller instances are stored in a table for later use.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7"/>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307" name="Google Shape;307;p27"/>
          <p:cNvSpPr txBox="1">
            <a:spLocks noGrp="1"/>
          </p:cNvSpPr>
          <p:nvPr>
            <p:ph idx="1"/>
          </p:nvPr>
        </p:nvSpPr>
        <p:spPr>
          <a:xfrm>
            <a:off x="990600" y="3962400"/>
            <a:ext cx="64770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a:t>
            </a:r>
            <a:r>
              <a:rPr lang="en-US" sz="2000" b="1" i="0" u="none">
                <a:solidFill>
                  <a:srgbClr val="0070C0"/>
                </a:solidFill>
                <a:latin typeface="Calibri"/>
                <a:ea typeface="Calibri"/>
                <a:cs typeface="Calibri"/>
                <a:sym typeface="Calibri"/>
              </a:rPr>
              <a:t>B[i,w] = v</a:t>
            </a:r>
            <a:r>
              <a:rPr lang="en-US" sz="2000" b="1" i="0" u="none" baseline="-25000">
                <a:solidFill>
                  <a:srgbClr val="0070C0"/>
                </a:solidFill>
                <a:latin typeface="Calibri"/>
                <a:ea typeface="Calibri"/>
                <a:cs typeface="Calibri"/>
                <a:sym typeface="Calibri"/>
              </a:rPr>
              <a:t>i</a:t>
            </a:r>
            <a:r>
              <a:rPr lang="en-US" sz="2000" b="1" i="0" u="none">
                <a:solidFill>
                  <a:srgbClr val="0070C0"/>
                </a:solidFill>
                <a:latin typeface="Calibri"/>
                <a:ea typeface="Calibri"/>
                <a:cs typeface="Calibri"/>
                <a:sym typeface="Calibri"/>
              </a:rPr>
              <a:t> + B[i-1,w- w</a:t>
            </a:r>
            <a:r>
              <a:rPr lang="en-US" sz="2000" b="1" i="0" u="none" baseline="-25000">
                <a:solidFill>
                  <a:srgbClr val="0070C0"/>
                </a:solidFill>
                <a:latin typeface="Calibri"/>
                <a:ea typeface="Calibri"/>
                <a:cs typeface="Calibri"/>
                <a:sym typeface="Calibri"/>
              </a:rPr>
              <a:t>i</a:t>
            </a:r>
            <a:r>
              <a:rPr lang="en-US" sz="2000" b="1" i="0" u="none">
                <a:solidFill>
                  <a:srgbClr val="0070C0"/>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308" name="Google Shape;308;p27"/>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309" name="Google Shape;309;p27"/>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10" name="Google Shape;310;p27"/>
          <p:cNvSpPr txBox="1"/>
          <p:nvPr/>
        </p:nvSpPr>
        <p:spPr>
          <a:xfrm>
            <a:off x="6248400" y="1905000"/>
            <a:ext cx="106997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2</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1</a:t>
            </a:r>
            <a:endParaRPr/>
          </a:p>
        </p:txBody>
      </p:sp>
      <p:cxnSp>
        <p:nvCxnSpPr>
          <p:cNvPr id="311" name="Google Shape;311;p27"/>
          <p:cNvCxnSpPr/>
          <p:nvPr/>
        </p:nvCxnSpPr>
        <p:spPr>
          <a:xfrm>
            <a:off x="3124200" y="2514600"/>
            <a:ext cx="1676400" cy="228600"/>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312" name="Google Shape;312;p27"/>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13" name="Google Shape;313;p27"/>
          <p:cNvSpPr txBox="1"/>
          <p:nvPr/>
        </p:nvSpPr>
        <p:spPr>
          <a:xfrm>
            <a:off x="7620000" y="6096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8"/>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319" name="Google Shape;319;p28"/>
          <p:cNvSpPr txBox="1">
            <a:spLocks noGrp="1"/>
          </p:cNvSpPr>
          <p:nvPr>
            <p:ph idx="1"/>
          </p:nvPr>
        </p:nvSpPr>
        <p:spPr>
          <a:xfrm>
            <a:off x="1295400" y="3962400"/>
            <a:ext cx="64770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a:t>
            </a:r>
            <a:r>
              <a:rPr lang="en-US" sz="2000" b="1" i="0" u="none">
                <a:solidFill>
                  <a:srgbClr val="0070C0"/>
                </a:solidFill>
                <a:latin typeface="Calibri"/>
                <a:ea typeface="Calibri"/>
                <a:cs typeface="Calibri"/>
                <a:sym typeface="Calibri"/>
              </a:rPr>
              <a:t>B[i,w] = v</a:t>
            </a:r>
            <a:r>
              <a:rPr lang="en-US" sz="2000" b="1" i="0" u="none" baseline="-25000">
                <a:solidFill>
                  <a:srgbClr val="0070C0"/>
                </a:solidFill>
                <a:latin typeface="Calibri"/>
                <a:ea typeface="Calibri"/>
                <a:cs typeface="Calibri"/>
                <a:sym typeface="Calibri"/>
              </a:rPr>
              <a:t>i</a:t>
            </a:r>
            <a:r>
              <a:rPr lang="en-US" sz="2000" b="1" i="0" u="none">
                <a:solidFill>
                  <a:srgbClr val="0070C0"/>
                </a:solidFill>
                <a:latin typeface="Calibri"/>
                <a:ea typeface="Calibri"/>
                <a:cs typeface="Calibri"/>
                <a:sym typeface="Calibri"/>
              </a:rPr>
              <a:t> + B[i-1,w- w</a:t>
            </a:r>
            <a:r>
              <a:rPr lang="en-US" sz="2000" b="1" i="0" u="none" baseline="-25000">
                <a:solidFill>
                  <a:srgbClr val="0070C0"/>
                </a:solidFill>
                <a:latin typeface="Calibri"/>
                <a:ea typeface="Calibri"/>
                <a:cs typeface="Calibri"/>
                <a:sym typeface="Calibri"/>
              </a:rPr>
              <a:t>i</a:t>
            </a:r>
            <a:r>
              <a:rPr lang="en-US" sz="2000" b="1" i="0" u="none">
                <a:solidFill>
                  <a:srgbClr val="0070C0"/>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320" name="Google Shape;320;p28"/>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321" name="Google Shape;321;p28"/>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2" name="Google Shape;322;p28"/>
          <p:cNvSpPr txBox="1"/>
          <p:nvPr/>
        </p:nvSpPr>
        <p:spPr>
          <a:xfrm>
            <a:off x="6248400" y="1905000"/>
            <a:ext cx="106997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2</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5</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2</a:t>
            </a:r>
            <a:endParaRPr/>
          </a:p>
        </p:txBody>
      </p:sp>
      <p:cxnSp>
        <p:nvCxnSpPr>
          <p:cNvPr id="323" name="Google Shape;323;p28"/>
          <p:cNvCxnSpPr/>
          <p:nvPr/>
        </p:nvCxnSpPr>
        <p:spPr>
          <a:xfrm>
            <a:off x="3733800" y="2438400"/>
            <a:ext cx="1828800" cy="304800"/>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324" name="Google Shape;324;p28"/>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5" name="Google Shape;325;p28"/>
          <p:cNvSpPr txBox="1"/>
          <p:nvPr/>
        </p:nvSpPr>
        <p:spPr>
          <a:xfrm>
            <a:off x="7620000" y="6096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9"/>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331" name="Google Shape;331;p29"/>
          <p:cNvSpPr txBox="1">
            <a:spLocks noGrp="1"/>
          </p:cNvSpPr>
          <p:nvPr>
            <p:ph idx="1"/>
          </p:nvPr>
        </p:nvSpPr>
        <p:spPr>
          <a:xfrm>
            <a:off x="188912" y="3881437"/>
            <a:ext cx="4383087" cy="2514600"/>
          </a:xfrm>
          <a:prstGeom prst="rect">
            <a:avLst/>
          </a:prstGeom>
          <a:noFill/>
          <a:ln>
            <a:noFill/>
          </a:ln>
        </p:spPr>
        <p:txBody>
          <a:bodyPr spcFirstLastPara="1" wrap="square" lIns="91425" tIns="45700" rIns="91425" bIns="45700" anchor="t" anchorCtr="0">
            <a:normAutofit/>
          </a:bodyPr>
          <a:lstStyle/>
          <a:p>
            <a:pPr marL="171450" marR="0" lvl="0" indent="-171450" algn="l" rtl="0">
              <a:lnSpc>
                <a:spcPct val="8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332" name="Google Shape;332;p29"/>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333" name="Google Shape;333;p29"/>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34" name="Google Shape;334;p29"/>
          <p:cNvSpPr txBox="1"/>
          <p:nvPr/>
        </p:nvSpPr>
        <p:spPr>
          <a:xfrm>
            <a:off x="6248400" y="1905000"/>
            <a:ext cx="149542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5</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4</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1..3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-3..-1</a:t>
            </a:r>
            <a:endParaRPr/>
          </a:p>
        </p:txBody>
      </p:sp>
      <p:cxnSp>
        <p:nvCxnSpPr>
          <p:cNvPr id="335" name="Google Shape;335;p29"/>
          <p:cNvCxnSpPr/>
          <p:nvPr/>
        </p:nvCxnSpPr>
        <p:spPr>
          <a:xfrm rot="5400000">
            <a:off x="2667000" y="2971800"/>
            <a:ext cx="304800" cy="3175"/>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336" name="Google Shape;336;p29"/>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37" name="Google Shape;337;p29"/>
          <p:cNvSpPr txBox="1"/>
          <p:nvPr/>
        </p:nvSpPr>
        <p:spPr>
          <a:xfrm>
            <a:off x="7620000" y="9144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cxnSp>
        <p:nvCxnSpPr>
          <p:cNvPr id="338" name="Google Shape;338;p29"/>
          <p:cNvCxnSpPr/>
          <p:nvPr/>
        </p:nvCxnSpPr>
        <p:spPr>
          <a:xfrm rot="5400000">
            <a:off x="3275806" y="2971006"/>
            <a:ext cx="304800" cy="1587"/>
          </a:xfrm>
          <a:prstGeom prst="straightConnector1">
            <a:avLst/>
          </a:prstGeom>
          <a:noFill/>
          <a:ln w="28575" cap="flat" cmpd="sng">
            <a:solidFill>
              <a:srgbClr val="0070C0"/>
            </a:solidFill>
            <a:prstDash val="solid"/>
            <a:miter lim="800000"/>
            <a:headEnd type="none" w="med" len="med"/>
            <a:tailEnd type="triangle" w="lg" len="lg"/>
          </a:ln>
        </p:spPr>
      </p:cxnSp>
      <p:cxnSp>
        <p:nvCxnSpPr>
          <p:cNvPr id="339" name="Google Shape;339;p29"/>
          <p:cNvCxnSpPr/>
          <p:nvPr/>
        </p:nvCxnSpPr>
        <p:spPr>
          <a:xfrm rot="5400000">
            <a:off x="3963193" y="2971006"/>
            <a:ext cx="304800" cy="1587"/>
          </a:xfrm>
          <a:prstGeom prst="straightConnector1">
            <a:avLst/>
          </a:prstGeom>
          <a:noFill/>
          <a:ln w="28575" cap="flat" cmpd="sng">
            <a:solidFill>
              <a:srgbClr val="0070C0"/>
            </a:solidFill>
            <a:prstDash val="solid"/>
            <a:miter lim="800000"/>
            <a:headEnd type="none" w="med" len="med"/>
            <a:tailEnd type="triangle" w="lg" len="lg"/>
          </a:ln>
        </p:spPr>
      </p:cxnSp>
      <p:sp>
        <p:nvSpPr>
          <p:cNvPr id="340" name="Google Shape;340;p29"/>
          <p:cNvSpPr txBox="1"/>
          <p:nvPr/>
        </p:nvSpPr>
        <p:spPr>
          <a:xfrm>
            <a:off x="4267200" y="3957637"/>
            <a:ext cx="4572000" cy="2514600"/>
          </a:xfrm>
          <a:prstGeom prst="rect">
            <a:avLst/>
          </a:prstGeom>
          <a:noFill/>
          <a:ln>
            <a:noFill/>
          </a:ln>
        </p:spPr>
        <p:txBody>
          <a:bodyPr spcFirstLastPara="1" wrap="square" lIns="91425" tIns="45700" rIns="91425" bIns="45700" anchor="t" anchorCtr="0">
            <a:noAutofit/>
          </a:bodyPr>
          <a:lstStyle/>
          <a:p>
            <a:pPr marL="365125" marR="0" lvl="0" indent="-282575"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if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&lt;= w   //item i can be in the solution</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B[i,w] =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B[i,w] =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else </a:t>
            </a:r>
            <a:r>
              <a:rPr lang="en-US" sz="2000" b="1" i="0" u="none">
                <a:solidFill>
                  <a:srgbClr val="0070C0"/>
                </a:solidFill>
                <a:latin typeface="Times New Roman"/>
                <a:ea typeface="Times New Roman"/>
                <a:cs typeface="Times New Roman"/>
                <a:sym typeface="Times New Roman"/>
              </a:rPr>
              <a:t>B[i,w] = B[i-1,w] </a:t>
            </a:r>
            <a:r>
              <a:rPr lang="en-US" sz="2000" b="0" i="0" u="none">
                <a:solidFill>
                  <a:schemeClr val="dk1"/>
                </a:solidFill>
                <a:latin typeface="Times New Roman"/>
                <a:ea typeface="Times New Roman"/>
                <a:cs typeface="Times New Roman"/>
                <a:sym typeface="Times New Roman"/>
              </a:rPr>
              <a:t>//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0"/>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346" name="Google Shape;346;p30"/>
          <p:cNvSpPr txBox="1">
            <a:spLocks noGrp="1"/>
          </p:cNvSpPr>
          <p:nvPr>
            <p:ph idx="1"/>
          </p:nvPr>
        </p:nvSpPr>
        <p:spPr>
          <a:xfrm>
            <a:off x="152400" y="3765550"/>
            <a:ext cx="45720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347" name="Google Shape;347;p30"/>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348" name="Google Shape;348;p30"/>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49" name="Google Shape;349;p30"/>
          <p:cNvSpPr txBox="1"/>
          <p:nvPr/>
        </p:nvSpPr>
        <p:spPr>
          <a:xfrm>
            <a:off x="6248400" y="1905000"/>
            <a:ext cx="106997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5</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4</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0</a:t>
            </a:r>
            <a:endParaRPr/>
          </a:p>
        </p:txBody>
      </p:sp>
      <p:cxnSp>
        <p:nvCxnSpPr>
          <p:cNvPr id="350" name="Google Shape;350;p30"/>
          <p:cNvCxnSpPr/>
          <p:nvPr/>
        </p:nvCxnSpPr>
        <p:spPr>
          <a:xfrm>
            <a:off x="2514600" y="2819400"/>
            <a:ext cx="2438400" cy="228600"/>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351" name="Google Shape;351;p30"/>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52" name="Google Shape;352;p30"/>
          <p:cNvSpPr txBox="1"/>
          <p:nvPr/>
        </p:nvSpPr>
        <p:spPr>
          <a:xfrm>
            <a:off x="7620000" y="9144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353" name="Google Shape;353;p30"/>
          <p:cNvSpPr txBox="1"/>
          <p:nvPr/>
        </p:nvSpPr>
        <p:spPr>
          <a:xfrm>
            <a:off x="4587875" y="3813175"/>
            <a:ext cx="4403725" cy="2514600"/>
          </a:xfrm>
          <a:prstGeom prst="rect">
            <a:avLst/>
          </a:prstGeom>
          <a:noFill/>
          <a:ln>
            <a:noFill/>
          </a:ln>
        </p:spPr>
        <p:txBody>
          <a:bodyPr spcFirstLastPara="1" wrap="square" lIns="91425" tIns="45700" rIns="91425" bIns="45700" anchor="t" anchorCtr="0">
            <a:noAutofit/>
          </a:bodyPr>
          <a:lstStyle/>
          <a:p>
            <a:pPr marL="365125" marR="0" lvl="0" indent="-282575"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if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&lt;= w   //item i can be in the solution</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1" i="0" u="none">
                <a:solidFill>
                  <a:srgbClr val="0070C0"/>
                </a:solidFill>
                <a:latin typeface="Times New Roman"/>
                <a:ea typeface="Times New Roman"/>
                <a:cs typeface="Times New Roman"/>
                <a:sym typeface="Times New Roman"/>
              </a:rPr>
              <a:t>B[i,w] = v</a:t>
            </a:r>
            <a:r>
              <a:rPr lang="en-US" sz="2000" b="1" i="0" u="none" baseline="-25000">
                <a:solidFill>
                  <a:srgbClr val="0070C0"/>
                </a:solidFill>
                <a:latin typeface="Times New Roman"/>
                <a:ea typeface="Times New Roman"/>
                <a:cs typeface="Times New Roman"/>
                <a:sym typeface="Times New Roman"/>
              </a:rPr>
              <a:t>i</a:t>
            </a:r>
            <a:r>
              <a:rPr lang="en-US" sz="2000" b="1" i="0" u="none">
                <a:solidFill>
                  <a:srgbClr val="0070C0"/>
                </a:solidFill>
                <a:latin typeface="Times New Roman"/>
                <a:ea typeface="Times New Roman"/>
                <a:cs typeface="Times New Roman"/>
                <a:sym typeface="Times New Roman"/>
              </a:rPr>
              <a:t> + B[i-1,w- w</a:t>
            </a:r>
            <a:r>
              <a:rPr lang="en-US" sz="2000" b="1" i="0" u="none" baseline="-25000">
                <a:solidFill>
                  <a:srgbClr val="0070C0"/>
                </a:solidFill>
                <a:latin typeface="Times New Roman"/>
                <a:ea typeface="Times New Roman"/>
                <a:cs typeface="Times New Roman"/>
                <a:sym typeface="Times New Roman"/>
              </a:rPr>
              <a:t>i</a:t>
            </a:r>
            <a:r>
              <a:rPr lang="en-US" sz="2000" b="1" i="0" u="none">
                <a:solidFill>
                  <a:srgbClr val="0070C0"/>
                </a:solidFill>
                <a:latin typeface="Times New Roman"/>
                <a:ea typeface="Times New Roman"/>
                <a:cs typeface="Times New Roman"/>
                <a:sym typeface="Times New Roman"/>
              </a:rPr>
              <a:t>]</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B[i,w] =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else B[i,w] = B[i-1,w] //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359" name="Google Shape;359;p31"/>
          <p:cNvSpPr txBox="1">
            <a:spLocks noGrp="1"/>
          </p:cNvSpPr>
          <p:nvPr>
            <p:ph idx="1"/>
          </p:nvPr>
        </p:nvSpPr>
        <p:spPr>
          <a:xfrm>
            <a:off x="76200" y="3757612"/>
            <a:ext cx="44958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360" name="Google Shape;360;p31"/>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361" name="Google Shape;361;p31"/>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62" name="Google Shape;362;p31"/>
          <p:cNvSpPr txBox="1"/>
          <p:nvPr/>
        </p:nvSpPr>
        <p:spPr>
          <a:xfrm>
            <a:off x="6248400" y="1905000"/>
            <a:ext cx="106997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5</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4</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5</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1</a:t>
            </a:r>
            <a:endParaRPr/>
          </a:p>
        </p:txBody>
      </p:sp>
      <p:cxnSp>
        <p:nvCxnSpPr>
          <p:cNvPr id="363" name="Google Shape;363;p31"/>
          <p:cNvCxnSpPr/>
          <p:nvPr/>
        </p:nvCxnSpPr>
        <p:spPr>
          <a:xfrm rot="5400000">
            <a:off x="5410200" y="2971800"/>
            <a:ext cx="304800" cy="3175"/>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364" name="Google Shape;364;p31"/>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65" name="Google Shape;365;p31"/>
          <p:cNvSpPr txBox="1"/>
          <p:nvPr/>
        </p:nvSpPr>
        <p:spPr>
          <a:xfrm>
            <a:off x="7620000" y="9144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366" name="Google Shape;366;p31"/>
          <p:cNvSpPr txBox="1"/>
          <p:nvPr/>
        </p:nvSpPr>
        <p:spPr>
          <a:xfrm>
            <a:off x="4619625" y="3757612"/>
            <a:ext cx="4524375" cy="2514600"/>
          </a:xfrm>
          <a:prstGeom prst="rect">
            <a:avLst/>
          </a:prstGeom>
          <a:noFill/>
          <a:ln>
            <a:noFill/>
          </a:ln>
        </p:spPr>
        <p:txBody>
          <a:bodyPr spcFirstLastPara="1" wrap="square" lIns="91425" tIns="45700" rIns="91425" bIns="45700" anchor="t" anchorCtr="0">
            <a:noAutofit/>
          </a:bodyPr>
          <a:lstStyle/>
          <a:p>
            <a:pPr marL="365125" marR="0" lvl="0" indent="-282575"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if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&lt;= w   //item i can be in the solution</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B[i,w] =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1" i="0" u="none">
                <a:solidFill>
                  <a:srgbClr val="0070C0"/>
                </a:solidFill>
                <a:latin typeface="Times New Roman"/>
                <a:ea typeface="Times New Roman"/>
                <a:cs typeface="Times New Roman"/>
                <a:sym typeface="Times New Roman"/>
              </a:rPr>
              <a:t>B[i,w] =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else B[i,w] = B[i-1,w] //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2"/>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372" name="Google Shape;372;p32"/>
          <p:cNvSpPr txBox="1">
            <a:spLocks noGrp="1"/>
          </p:cNvSpPr>
          <p:nvPr>
            <p:ph idx="1"/>
          </p:nvPr>
        </p:nvSpPr>
        <p:spPr>
          <a:xfrm>
            <a:off x="152400" y="3921125"/>
            <a:ext cx="44958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373" name="Google Shape;373;p32"/>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374" name="Google Shape;374;p32"/>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75" name="Google Shape;375;p32"/>
          <p:cNvSpPr txBox="1"/>
          <p:nvPr/>
        </p:nvSpPr>
        <p:spPr>
          <a:xfrm>
            <a:off x="6248400" y="1905000"/>
            <a:ext cx="149542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6</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5</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1..4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-4..-1</a:t>
            </a:r>
            <a:endParaRPr/>
          </a:p>
        </p:txBody>
      </p:sp>
      <p:cxnSp>
        <p:nvCxnSpPr>
          <p:cNvPr id="376" name="Google Shape;376;p32"/>
          <p:cNvCxnSpPr/>
          <p:nvPr/>
        </p:nvCxnSpPr>
        <p:spPr>
          <a:xfrm rot="5400000">
            <a:off x="2591593" y="3275806"/>
            <a:ext cx="304800" cy="1587"/>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377" name="Google Shape;377;p32"/>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78" name="Google Shape;378;p32"/>
          <p:cNvSpPr txBox="1"/>
          <p:nvPr/>
        </p:nvSpPr>
        <p:spPr>
          <a:xfrm>
            <a:off x="7620000" y="12954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cxnSp>
        <p:nvCxnSpPr>
          <p:cNvPr id="379" name="Google Shape;379;p32"/>
          <p:cNvCxnSpPr/>
          <p:nvPr/>
        </p:nvCxnSpPr>
        <p:spPr>
          <a:xfrm rot="5400000">
            <a:off x="3353593" y="3275806"/>
            <a:ext cx="304800" cy="1587"/>
          </a:xfrm>
          <a:prstGeom prst="straightConnector1">
            <a:avLst/>
          </a:prstGeom>
          <a:noFill/>
          <a:ln w="28575" cap="flat" cmpd="sng">
            <a:solidFill>
              <a:srgbClr val="0070C0"/>
            </a:solidFill>
            <a:prstDash val="solid"/>
            <a:miter lim="800000"/>
            <a:headEnd type="none" w="med" len="med"/>
            <a:tailEnd type="triangle" w="lg" len="lg"/>
          </a:ln>
        </p:spPr>
      </p:cxnSp>
      <p:cxnSp>
        <p:nvCxnSpPr>
          <p:cNvPr id="380" name="Google Shape;380;p32"/>
          <p:cNvCxnSpPr/>
          <p:nvPr/>
        </p:nvCxnSpPr>
        <p:spPr>
          <a:xfrm rot="5400000">
            <a:off x="4039393" y="3275806"/>
            <a:ext cx="304800" cy="1587"/>
          </a:xfrm>
          <a:prstGeom prst="straightConnector1">
            <a:avLst/>
          </a:prstGeom>
          <a:noFill/>
          <a:ln w="28575" cap="flat" cmpd="sng">
            <a:solidFill>
              <a:srgbClr val="0070C0"/>
            </a:solidFill>
            <a:prstDash val="solid"/>
            <a:miter lim="800000"/>
            <a:headEnd type="none" w="med" len="med"/>
            <a:tailEnd type="triangle" w="lg" len="lg"/>
          </a:ln>
        </p:spPr>
      </p:cxnSp>
      <p:cxnSp>
        <p:nvCxnSpPr>
          <p:cNvPr id="381" name="Google Shape;381;p32"/>
          <p:cNvCxnSpPr/>
          <p:nvPr/>
        </p:nvCxnSpPr>
        <p:spPr>
          <a:xfrm rot="5400000">
            <a:off x="4725193" y="3275806"/>
            <a:ext cx="304800" cy="1587"/>
          </a:xfrm>
          <a:prstGeom prst="straightConnector1">
            <a:avLst/>
          </a:prstGeom>
          <a:noFill/>
          <a:ln w="28575" cap="flat" cmpd="sng">
            <a:solidFill>
              <a:srgbClr val="0070C0"/>
            </a:solidFill>
            <a:prstDash val="solid"/>
            <a:miter lim="800000"/>
            <a:headEnd type="none" w="med" len="med"/>
            <a:tailEnd type="triangle" w="lg" len="lg"/>
          </a:ln>
        </p:spPr>
      </p:cxnSp>
      <p:sp>
        <p:nvSpPr>
          <p:cNvPr id="382" name="Google Shape;382;p32"/>
          <p:cNvSpPr txBox="1"/>
          <p:nvPr/>
        </p:nvSpPr>
        <p:spPr>
          <a:xfrm>
            <a:off x="4625975" y="4038600"/>
            <a:ext cx="4518025" cy="2514600"/>
          </a:xfrm>
          <a:prstGeom prst="rect">
            <a:avLst/>
          </a:prstGeom>
          <a:noFill/>
          <a:ln>
            <a:noFill/>
          </a:ln>
        </p:spPr>
        <p:txBody>
          <a:bodyPr spcFirstLastPara="1" wrap="square" lIns="91425" tIns="45700" rIns="91425" bIns="45700" anchor="t" anchorCtr="0">
            <a:noAutofit/>
          </a:bodyPr>
          <a:lstStyle/>
          <a:p>
            <a:pPr marL="365125" marR="0" lvl="0" indent="-282575"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if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&lt;= w   //item i can be in the solution</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B[i,w] =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B[i,w] =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else </a:t>
            </a:r>
            <a:r>
              <a:rPr lang="en-US" sz="2000" b="1" i="0" u="none">
                <a:solidFill>
                  <a:srgbClr val="0070C0"/>
                </a:solidFill>
                <a:latin typeface="Times New Roman"/>
                <a:ea typeface="Times New Roman"/>
                <a:cs typeface="Times New Roman"/>
                <a:sym typeface="Times New Roman"/>
              </a:rPr>
              <a:t>B[i,w] = B[i-1,w] </a:t>
            </a:r>
            <a:r>
              <a:rPr lang="en-US" sz="2000" b="0" i="0" u="none">
                <a:solidFill>
                  <a:schemeClr val="dk1"/>
                </a:solidFill>
                <a:latin typeface="Times New Roman"/>
                <a:ea typeface="Times New Roman"/>
                <a:cs typeface="Times New Roman"/>
                <a:sym typeface="Times New Roman"/>
              </a:rPr>
              <a:t>//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3"/>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388" name="Google Shape;388;p33"/>
          <p:cNvSpPr txBox="1">
            <a:spLocks noGrp="1"/>
          </p:cNvSpPr>
          <p:nvPr>
            <p:ph idx="1"/>
          </p:nvPr>
        </p:nvSpPr>
        <p:spPr>
          <a:xfrm>
            <a:off x="152400" y="3962400"/>
            <a:ext cx="4343400" cy="2514600"/>
          </a:xfrm>
          <a:prstGeom prst="rect">
            <a:avLst/>
          </a:prstGeom>
          <a:noFill/>
          <a:ln>
            <a:noFill/>
          </a:ln>
        </p:spPr>
        <p:txBody>
          <a:bodyPr spcFirstLastPara="1" wrap="square" lIns="91425" tIns="45700" rIns="91425" bIns="45700" anchor="t" anchorCtr="0">
            <a:normAutofit/>
          </a:bodyPr>
          <a:lstStyle/>
          <a:p>
            <a:pPr marL="171450" marR="0" lvl="0" indent="-171450" algn="l" rtl="0">
              <a:lnSpc>
                <a:spcPct val="8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if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&lt;= w   //item i can be in the solution</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if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B[i-1,w]</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v</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 B[i-1,w-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else</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B[i,w] = B[i-1,w]</a:t>
            </a:r>
            <a:endParaRPr/>
          </a:p>
          <a:p>
            <a:pPr marL="171450" marR="0" lvl="0" indent="-171450" algn="l" rtl="0">
              <a:lnSpc>
                <a:spcPct val="8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else B[i,w] = B[i-1,w] // w</a:t>
            </a:r>
            <a:r>
              <a:rPr lang="en-US" sz="2000" b="0" i="0" u="none" baseline="-25000">
                <a:solidFill>
                  <a:schemeClr val="dk1"/>
                </a:solidFill>
                <a:latin typeface="Calibri"/>
                <a:ea typeface="Calibri"/>
                <a:cs typeface="Calibri"/>
                <a:sym typeface="Calibri"/>
              </a:rPr>
              <a:t>i</a:t>
            </a:r>
            <a:r>
              <a:rPr lang="en-US" sz="2000" b="0" i="0" u="none">
                <a:solidFill>
                  <a:schemeClr val="dk1"/>
                </a:solidFill>
                <a:latin typeface="Calibri"/>
                <a:ea typeface="Calibri"/>
                <a:cs typeface="Calibri"/>
                <a:sym typeface="Calibri"/>
              </a:rPr>
              <a:t> &gt; w</a:t>
            </a:r>
            <a:endParaRPr/>
          </a:p>
        </p:txBody>
      </p:sp>
      <p:sp>
        <p:nvSpPr>
          <p:cNvPr id="389" name="Google Shape;389;p33"/>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390" name="Google Shape;390;p33"/>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91" name="Google Shape;391;p33"/>
          <p:cNvSpPr txBox="1"/>
          <p:nvPr/>
        </p:nvSpPr>
        <p:spPr>
          <a:xfrm>
            <a:off x="6248400" y="1905000"/>
            <a:ext cx="1069975" cy="1631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6</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5</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w = 5</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w-w</a:t>
            </a:r>
            <a:r>
              <a:rPr lang="en-US" sz="2000" b="0" i="0" u="none" baseline="-25000">
                <a:solidFill>
                  <a:schemeClr val="dk1"/>
                </a:solidFill>
                <a:latin typeface="Times New Roman"/>
                <a:ea typeface="Times New Roman"/>
                <a:cs typeface="Times New Roman"/>
                <a:sym typeface="Times New Roman"/>
              </a:rPr>
              <a:t>i </a:t>
            </a:r>
            <a:r>
              <a:rPr lang="en-US" sz="2000" b="0" i="0" u="none">
                <a:solidFill>
                  <a:schemeClr val="dk1"/>
                </a:solidFill>
                <a:latin typeface="Times New Roman"/>
                <a:ea typeface="Times New Roman"/>
                <a:cs typeface="Times New Roman"/>
                <a:sym typeface="Times New Roman"/>
              </a:rPr>
              <a:t>= 0</a:t>
            </a:r>
            <a:endParaRPr/>
          </a:p>
        </p:txBody>
      </p:sp>
      <p:cxnSp>
        <p:nvCxnSpPr>
          <p:cNvPr id="392" name="Google Shape;392;p33"/>
          <p:cNvCxnSpPr/>
          <p:nvPr/>
        </p:nvCxnSpPr>
        <p:spPr>
          <a:xfrm rot="5400000">
            <a:off x="5334793" y="3275806"/>
            <a:ext cx="304800" cy="1587"/>
          </a:xfrm>
          <a:prstGeom prst="straightConnector1">
            <a:avLst/>
          </a:prstGeom>
          <a:noFill/>
          <a:ln w="28575" cap="flat" cmpd="sng">
            <a:solidFill>
              <a:srgbClr val="0070C0"/>
            </a:solidFill>
            <a:prstDash val="solid"/>
            <a:miter lim="800000"/>
            <a:headEnd type="none" w="med" len="med"/>
            <a:tailEnd type="triangle" w="lg" len="lg"/>
          </a:ln>
        </p:spPr>
      </p:cxnSp>
      <p:graphicFrame>
        <p:nvGraphicFramePr>
          <p:cNvPr id="393" name="Google Shape;393;p33"/>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94" name="Google Shape;394;p33"/>
          <p:cNvSpPr txBox="1"/>
          <p:nvPr/>
        </p:nvSpPr>
        <p:spPr>
          <a:xfrm>
            <a:off x="7620000" y="12954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395" name="Google Shape;395;p33"/>
          <p:cNvSpPr txBox="1"/>
          <p:nvPr/>
        </p:nvSpPr>
        <p:spPr>
          <a:xfrm>
            <a:off x="4492625" y="4038600"/>
            <a:ext cx="4575175" cy="2514600"/>
          </a:xfrm>
          <a:prstGeom prst="rect">
            <a:avLst/>
          </a:prstGeom>
          <a:noFill/>
          <a:ln>
            <a:noFill/>
          </a:ln>
        </p:spPr>
        <p:txBody>
          <a:bodyPr spcFirstLastPara="1" wrap="square" lIns="91425" tIns="45700" rIns="91425" bIns="45700" anchor="t" anchorCtr="0">
            <a:noAutofit/>
          </a:bodyPr>
          <a:lstStyle/>
          <a:p>
            <a:pPr marL="365125" marR="0" lvl="0" indent="-282575"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if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&lt;= w   //item i can be in the solution</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B[i,w] = 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B[i-1,w-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1" i="0" u="none">
                <a:solidFill>
                  <a:srgbClr val="0070C0"/>
                </a:solidFill>
                <a:latin typeface="Times New Roman"/>
                <a:ea typeface="Times New Roman"/>
                <a:cs typeface="Times New Roman"/>
                <a:sym typeface="Times New Roman"/>
              </a:rPr>
              <a:t>B[i,w] = B[i-1,w]</a:t>
            </a:r>
            <a:endParaRPr/>
          </a:p>
          <a:p>
            <a:pPr marL="365125" marR="0" lvl="0" indent="-282575" algn="l" rtl="0">
              <a:lnSpc>
                <a:spcPct val="100000"/>
              </a:lnSpc>
              <a:spcBef>
                <a:spcPts val="6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else B[i,w] = B[i-1,w] //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&gt; 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4"/>
          <p:cNvSpPr txBox="1">
            <a:spLocks noGrp="1"/>
          </p:cNvSpPr>
          <p:nvPr>
            <p:ph type="title"/>
          </p:nvPr>
        </p:nvSpPr>
        <p:spPr>
          <a:xfrm>
            <a:off x="8382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sng">
                <a:solidFill>
                  <a:schemeClr val="dk1"/>
                </a:solidFill>
                <a:latin typeface="Calibri"/>
                <a:ea typeface="Calibri"/>
                <a:cs typeface="Calibri"/>
                <a:sym typeface="Calibri"/>
              </a:rPr>
              <a:t>Knapsack 0-1 Example</a:t>
            </a:r>
            <a:endParaRPr/>
          </a:p>
        </p:txBody>
      </p:sp>
      <p:sp>
        <p:nvSpPr>
          <p:cNvPr id="401" name="Google Shape;401;p34"/>
          <p:cNvSpPr txBox="1">
            <a:spLocks noGrp="1"/>
          </p:cNvSpPr>
          <p:nvPr>
            <p:ph idx="1"/>
          </p:nvPr>
        </p:nvSpPr>
        <p:spPr>
          <a:xfrm>
            <a:off x="1295400" y="3962400"/>
            <a:ext cx="7162800" cy="2514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We’re DONE!!  </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The max possible value that can be carried in this knapsack is </a:t>
            </a:r>
            <a:r>
              <a:rPr lang="en-US" sz="2000" b="1" i="1" u="none">
                <a:solidFill>
                  <a:schemeClr val="dk1"/>
                </a:solidFill>
                <a:latin typeface="Calibri"/>
                <a:ea typeface="Calibri"/>
                <a:cs typeface="Calibri"/>
                <a:sym typeface="Calibri"/>
              </a:rPr>
              <a:t>$7</a:t>
            </a:r>
            <a:endParaRPr/>
          </a:p>
        </p:txBody>
      </p:sp>
      <p:sp>
        <p:nvSpPr>
          <p:cNvPr id="402" name="Google Shape;402;p34"/>
          <p:cNvSpPr txBox="1"/>
          <p:nvPr/>
        </p:nvSpPr>
        <p:spPr>
          <a:xfrm>
            <a:off x="76200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graphicFrame>
        <p:nvGraphicFramePr>
          <p:cNvPr id="403" name="Google Shape;403;p34"/>
          <p:cNvGraphicFramePr/>
          <p:nvPr/>
        </p:nvGraphicFramePr>
        <p:xfrm>
          <a:off x="1295400" y="16002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00000"/>
                        </a:buClr>
                        <a:buSzPts val="2000"/>
                        <a:buFont typeface="Times New Roman"/>
                        <a:buNone/>
                      </a:pPr>
                      <a:r>
                        <a:rPr lang="en-US" sz="2000" b="1" i="0" u="none">
                          <a:solidFill>
                            <a:srgbClr val="C00000"/>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04" name="Google Shape;404;p34"/>
          <p:cNvSpPr txBox="1"/>
          <p:nvPr/>
        </p:nvSpPr>
        <p:spPr>
          <a:xfrm>
            <a:off x="7620000" y="1295400"/>
            <a:ext cx="1066800" cy="3048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Algorithm</a:t>
            </a:r>
            <a:endParaRPr/>
          </a:p>
        </p:txBody>
      </p:sp>
      <p:sp>
        <p:nvSpPr>
          <p:cNvPr id="410" name="Google Shape;410;p35"/>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This algorithm only finds the max possible value that can be carried in the knapsack</a:t>
            </a:r>
            <a:endParaRPr/>
          </a:p>
          <a:p>
            <a:pPr marL="514350" marR="0" lvl="1" indent="-171450" algn="l" rtl="0">
              <a:lnSpc>
                <a:spcPct val="90000"/>
              </a:lnSpc>
              <a:spcBef>
                <a:spcPts val="30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The value in B[n,W]</a:t>
            </a:r>
            <a:endParaRPr/>
          </a:p>
          <a:p>
            <a:pPr marL="171450" marR="0" lvl="0" indent="-38100" algn="l" rtl="0">
              <a:lnSpc>
                <a:spcPct val="90000"/>
              </a:lnSpc>
              <a:spcBef>
                <a:spcPts val="700"/>
              </a:spcBef>
              <a:spcAft>
                <a:spcPts val="0"/>
              </a:spcAft>
              <a:buClr>
                <a:schemeClr val="dk1"/>
              </a:buClr>
              <a:buSzPts val="2100"/>
              <a:buFont typeface="Arial"/>
              <a:buNone/>
            </a:pPr>
            <a:endParaRPr sz="2100" b="0" i="0" u="none">
              <a:solidFill>
                <a:schemeClr val="dk1"/>
              </a:solidFill>
              <a:latin typeface="Calibri"/>
              <a:ea typeface="Calibri"/>
              <a:cs typeface="Calibri"/>
              <a:sym typeface="Calibri"/>
            </a:endParaRPr>
          </a:p>
          <a:p>
            <a:pPr marL="171450" marR="0" lvl="0" indent="-171450" algn="l" rtl="0">
              <a:lnSpc>
                <a:spcPct val="90000"/>
              </a:lnSpc>
              <a:spcBef>
                <a:spcPts val="70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To know the </a:t>
            </a:r>
            <a:r>
              <a:rPr lang="en-US" sz="2100" b="1" i="1" u="none">
                <a:solidFill>
                  <a:schemeClr val="dk1"/>
                </a:solidFill>
                <a:latin typeface="Calibri"/>
                <a:ea typeface="Calibri"/>
                <a:cs typeface="Calibri"/>
                <a:sym typeface="Calibri"/>
              </a:rPr>
              <a:t>items </a:t>
            </a:r>
            <a:r>
              <a:rPr lang="en-US" sz="2100" b="0" i="0" u="none">
                <a:solidFill>
                  <a:schemeClr val="dk1"/>
                </a:solidFill>
                <a:latin typeface="Calibri"/>
                <a:ea typeface="Calibri"/>
                <a:cs typeface="Calibri"/>
                <a:sym typeface="Calibri"/>
              </a:rPr>
              <a:t>that make this maximum value, we need to trace back through the table.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7"/>
          <p:cNvSpPr txBox="1">
            <a:spLocks noGrp="1"/>
          </p:cNvSpPr>
          <p:nvPr>
            <p:ph type="title"/>
          </p:nvPr>
        </p:nvSpPr>
        <p:spPr>
          <a:xfrm>
            <a:off x="914400" y="0"/>
            <a:ext cx="541020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Algorithm</a:t>
            </a:r>
            <a:br>
              <a:rPr lang="en-US" sz="3300" b="0" i="0" u="none">
                <a:solidFill>
                  <a:schemeClr val="dk1"/>
                </a:solidFill>
                <a:latin typeface="Calibri"/>
                <a:ea typeface="Calibri"/>
                <a:cs typeface="Calibri"/>
                <a:sym typeface="Calibri"/>
              </a:rPr>
            </a:br>
            <a:r>
              <a:rPr lang="en-US" sz="3300" b="0" i="0" u="none">
                <a:solidFill>
                  <a:schemeClr val="dk1"/>
                </a:solidFill>
                <a:latin typeface="Calibri"/>
                <a:ea typeface="Calibri"/>
                <a:cs typeface="Calibri"/>
                <a:sym typeface="Calibri"/>
              </a:rPr>
              <a:t>Finding the Items</a:t>
            </a:r>
            <a:endParaRPr/>
          </a:p>
        </p:txBody>
      </p:sp>
      <p:sp>
        <p:nvSpPr>
          <p:cNvPr id="416" name="Google Shape;416;p37"/>
          <p:cNvSpPr txBox="1"/>
          <p:nvPr/>
        </p:nvSpPr>
        <p:spPr>
          <a:xfrm>
            <a:off x="63246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sp>
        <p:nvSpPr>
          <p:cNvPr id="417" name="Google Shape;417;p37"/>
          <p:cNvSpPr txBox="1"/>
          <p:nvPr/>
        </p:nvSpPr>
        <p:spPr>
          <a:xfrm>
            <a:off x="6248400" y="1905000"/>
            <a:ext cx="1403350" cy="19383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k = 5</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6</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5</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B[i,k] = 7</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B[i-1,k] = 7</a:t>
            </a:r>
            <a:endParaRPr/>
          </a:p>
        </p:txBody>
      </p:sp>
      <p:graphicFrame>
        <p:nvGraphicFramePr>
          <p:cNvPr id="418" name="Google Shape;418;p37"/>
          <p:cNvGraphicFramePr/>
          <p:nvPr/>
        </p:nvGraphicFramePr>
        <p:xfrm>
          <a:off x="1066800" y="16764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9" name="Google Shape;419;p37"/>
          <p:cNvSpPr txBox="1"/>
          <p:nvPr/>
        </p:nvSpPr>
        <p:spPr>
          <a:xfrm>
            <a:off x="6324600" y="304800"/>
            <a:ext cx="1066800" cy="1295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420" name="Google Shape;420;p37"/>
          <p:cNvSpPr txBox="1"/>
          <p:nvPr/>
        </p:nvSpPr>
        <p:spPr>
          <a:xfrm>
            <a:off x="1295400" y="4038600"/>
            <a:ext cx="6477000" cy="251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n , k = W</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while  i, k &gt; 0</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a:t>
            </a:r>
            <a:r>
              <a:rPr lang="en-US" sz="2000" b="0" i="1" u="none">
                <a:solidFill>
                  <a:schemeClr val="dk1"/>
                </a:solidFill>
                <a:latin typeface="Times New Roman"/>
                <a:ea typeface="Times New Roman"/>
                <a:cs typeface="Times New Roman"/>
                <a:sym typeface="Times New Roman"/>
              </a:rPr>
              <a:t>B[i, k] ≠ B[i-1, k] </a:t>
            </a:r>
            <a:r>
              <a:rPr lang="en-US" sz="2000" b="0" i="0" u="none">
                <a:solidFill>
                  <a:schemeClr val="dk1"/>
                </a:solidFill>
                <a:latin typeface="Times New Roman"/>
                <a:ea typeface="Times New Roman"/>
                <a:cs typeface="Times New Roman"/>
                <a:sym typeface="Times New Roman"/>
              </a:rPr>
              <a:t>then</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0" i="1" u="none">
                <a:solidFill>
                  <a:schemeClr val="dk1"/>
                </a:solidFill>
                <a:latin typeface="Times New Roman"/>
                <a:ea typeface="Times New Roman"/>
                <a:cs typeface="Times New Roman"/>
                <a:sym typeface="Times New Roman"/>
              </a:rPr>
              <a:t>mark the i</a:t>
            </a:r>
            <a:r>
              <a:rPr lang="en-US" sz="2000" b="0" i="1" u="none" baseline="30000">
                <a:solidFill>
                  <a:schemeClr val="dk1"/>
                </a:solidFill>
                <a:latin typeface="Times New Roman"/>
                <a:ea typeface="Times New Roman"/>
                <a:cs typeface="Times New Roman"/>
                <a:sym typeface="Times New Roman"/>
              </a:rPr>
              <a:t>th</a:t>
            </a:r>
            <a:r>
              <a:rPr lang="en-US" sz="2000" b="0" i="1" u="none">
                <a:solidFill>
                  <a:schemeClr val="dk1"/>
                </a:solidFill>
                <a:latin typeface="Times New Roman"/>
                <a:ea typeface="Times New Roman"/>
                <a:cs typeface="Times New Roman"/>
                <a:sym typeface="Times New Roman"/>
              </a:rPr>
              <a:t> item as in the knapsack</a:t>
            </a:r>
            <a:endParaRPr/>
          </a:p>
          <a:p>
            <a:pPr marL="0" marR="0" lvl="0" indent="0" algn="l" rtl="0">
              <a:lnSpc>
                <a:spcPct val="100000"/>
              </a:lnSpc>
              <a:spcBef>
                <a:spcPts val="0"/>
              </a:spcBef>
              <a:spcAft>
                <a:spcPts val="0"/>
              </a:spcAft>
              <a:buClr>
                <a:schemeClr val="dk1"/>
              </a:buClr>
              <a:buSzPts val="2000"/>
              <a:buFont typeface="Times New Roman"/>
              <a:buNone/>
            </a:pPr>
            <a:r>
              <a:rPr lang="en-US" sz="2000" b="0" i="1" u="none">
                <a:solidFill>
                  <a:schemeClr val="dk1"/>
                </a:solidFill>
                <a:latin typeface="Times New Roman"/>
                <a:ea typeface="Times New Roman"/>
                <a:cs typeface="Times New Roman"/>
                <a:sym typeface="Times New Roman"/>
              </a:rPr>
              <a:t>		i = i-1, k = k-w</a:t>
            </a:r>
            <a:r>
              <a:rPr lang="en-US" sz="2000" b="0" i="1" u="none" baseline="-25000">
                <a:solidFill>
                  <a:schemeClr val="dk1"/>
                </a:solidFill>
                <a:latin typeface="Times New Roman"/>
                <a:ea typeface="Times New Roman"/>
                <a:cs typeface="Times New Roman"/>
                <a:sym typeface="Times New Roman"/>
              </a:rPr>
              <a:t>i</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0" i="1" u="none">
                <a:solidFill>
                  <a:schemeClr val="dk1"/>
                </a:solidFill>
                <a:latin typeface="Times New Roman"/>
                <a:ea typeface="Times New Roman"/>
                <a:cs typeface="Times New Roman"/>
                <a:sym typeface="Times New Roman"/>
              </a:rPr>
              <a:t>i = i-1</a:t>
            </a:r>
            <a:endParaRPr/>
          </a:p>
        </p:txBody>
      </p:sp>
      <p:cxnSp>
        <p:nvCxnSpPr>
          <p:cNvPr id="421" name="Google Shape;421;p37"/>
          <p:cNvCxnSpPr/>
          <p:nvPr/>
        </p:nvCxnSpPr>
        <p:spPr>
          <a:xfrm rot="-5400000">
            <a:off x="5068093" y="3313906"/>
            <a:ext cx="381000" cy="1587"/>
          </a:xfrm>
          <a:prstGeom prst="straightConnector1">
            <a:avLst/>
          </a:prstGeom>
          <a:noFill/>
          <a:ln w="28575" cap="flat" cmpd="sng">
            <a:solidFill>
              <a:srgbClr val="0070C0"/>
            </a:solidFill>
            <a:prstDash val="solid"/>
            <a:miter lim="800000"/>
            <a:headEnd type="none" w="med" len="med"/>
            <a:tailEnd type="triangle" w="lg" len="lg"/>
          </a:ln>
        </p:spPr>
      </p:cxnSp>
      <p:sp>
        <p:nvSpPr>
          <p:cNvPr id="422" name="Google Shape;422;p37"/>
          <p:cNvSpPr txBox="1"/>
          <p:nvPr/>
        </p:nvSpPr>
        <p:spPr>
          <a:xfrm>
            <a:off x="7696200" y="0"/>
            <a:ext cx="1447800" cy="533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200"/>
              <a:buFont typeface="Calibri"/>
              <a:buNone/>
            </a:pPr>
            <a:r>
              <a:rPr lang="en-US" sz="2200" b="0" i="0" u="sng">
                <a:solidFill>
                  <a:schemeClr val="dk1"/>
                </a:solidFill>
                <a:latin typeface="Calibri"/>
                <a:ea typeface="Calibri"/>
                <a:cs typeface="Calibri"/>
                <a:sym typeface="Calibri"/>
              </a:rPr>
              <a:t>Knapsack:</a:t>
            </a:r>
            <a:endParaRPr/>
          </a:p>
        </p:txBody>
      </p:sp>
      <p:sp>
        <p:nvSpPr>
          <p:cNvPr id="423" name="Google Shape;423;p37"/>
          <p:cNvSpPr/>
          <p:nvPr/>
        </p:nvSpPr>
        <p:spPr>
          <a:xfrm>
            <a:off x="5334000" y="2971800"/>
            <a:ext cx="381000" cy="685800"/>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0" i="0" u="none">
                <a:solidFill>
                  <a:schemeClr val="dk1"/>
                </a:solidFill>
                <a:latin typeface="Calibri"/>
                <a:ea typeface="Calibri"/>
                <a:cs typeface="Calibri"/>
                <a:sym typeface="Calibri"/>
              </a:rPr>
              <a:t>Comparison with divide-and-conquer</a:t>
            </a:r>
            <a:endParaRPr/>
          </a:p>
        </p:txBody>
      </p:sp>
      <p:sp>
        <p:nvSpPr>
          <p:cNvPr id="107" name="Google Shape;107;p4"/>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Divide-and-conquer algorithms split a problem into separate subproblems, solve the subproblems, and combine the results for a solution to the original problem</a:t>
            </a:r>
            <a:endParaRPr/>
          </a:p>
          <a:p>
            <a:pPr marL="514350" marR="0" lvl="1" indent="-17145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Example: Quicksort</a:t>
            </a:r>
            <a:endParaRPr/>
          </a:p>
          <a:p>
            <a:pPr marL="514350" marR="0" lvl="1" indent="-17145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Example: Mergesort</a:t>
            </a:r>
            <a:endParaRPr/>
          </a:p>
          <a:p>
            <a:pPr marL="514350" marR="0" lvl="1" indent="-17145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Example: Binary search</a:t>
            </a:r>
            <a:endParaRPr/>
          </a:p>
          <a:p>
            <a:pPr marL="171450" marR="0" lvl="0" indent="-171450" algn="l" rtl="0">
              <a:lnSpc>
                <a:spcPct val="90000"/>
              </a:lnSpc>
              <a:spcBef>
                <a:spcPts val="7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Divide-and-conquer algorithms can be thought of as </a:t>
            </a:r>
            <a:r>
              <a:rPr lang="en-US" sz="2400" b="0" i="0" u="none" strike="noStrike" cap="none">
                <a:solidFill>
                  <a:schemeClr val="dk2"/>
                </a:solidFill>
                <a:latin typeface="Calibri"/>
                <a:ea typeface="Calibri"/>
                <a:cs typeface="Calibri"/>
                <a:sym typeface="Calibri"/>
              </a:rPr>
              <a:t>top-down</a:t>
            </a:r>
            <a:r>
              <a:rPr lang="en-US" sz="2400" b="0" i="0" u="none" strike="noStrike" cap="none">
                <a:solidFill>
                  <a:schemeClr val="dk1"/>
                </a:solidFill>
                <a:latin typeface="Calibri"/>
                <a:ea typeface="Calibri"/>
                <a:cs typeface="Calibri"/>
                <a:sym typeface="Calibri"/>
              </a:rPr>
              <a:t> algorithms</a:t>
            </a:r>
            <a:endParaRPr/>
          </a:p>
          <a:p>
            <a:pPr marL="171450" marR="0" lvl="0" indent="-171450" algn="l" rtl="0">
              <a:lnSpc>
                <a:spcPct val="90000"/>
              </a:lnSpc>
              <a:spcBef>
                <a:spcPts val="7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 contrast, a </a:t>
            </a:r>
            <a:r>
              <a:rPr lang="en-US" sz="2400" b="0" i="0" u="none" strike="noStrike" cap="none">
                <a:solidFill>
                  <a:schemeClr val="dk2"/>
                </a:solidFill>
                <a:latin typeface="Calibri"/>
                <a:ea typeface="Calibri"/>
                <a:cs typeface="Calibri"/>
                <a:sym typeface="Calibri"/>
              </a:rPr>
              <a:t>dynamic programming algorithm</a:t>
            </a:r>
            <a:r>
              <a:rPr lang="en-US" sz="2400" b="0" i="0" u="none" strike="noStrike" cap="none">
                <a:solidFill>
                  <a:schemeClr val="dk1"/>
                </a:solidFill>
                <a:latin typeface="Calibri"/>
                <a:ea typeface="Calibri"/>
                <a:cs typeface="Calibri"/>
                <a:sym typeface="Calibri"/>
              </a:rPr>
              <a:t> proceeds by solving small problems, then combining them to find the solution to larger problems</a:t>
            </a:r>
            <a:endParaRPr/>
          </a:p>
          <a:p>
            <a:pPr marL="171450" marR="0" lvl="0" indent="-171450" algn="l" rtl="0">
              <a:lnSpc>
                <a:spcPct val="90000"/>
              </a:lnSpc>
              <a:spcBef>
                <a:spcPts val="7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Dynamic programming can be thought of as </a:t>
            </a:r>
            <a:r>
              <a:rPr lang="en-US" sz="2400" b="0" i="0" u="none" strike="noStrike" cap="none">
                <a:solidFill>
                  <a:schemeClr val="dk2"/>
                </a:solidFill>
                <a:latin typeface="Calibri"/>
                <a:ea typeface="Calibri"/>
                <a:cs typeface="Calibri"/>
                <a:sym typeface="Calibri"/>
              </a:rPr>
              <a:t>bottom-up</a:t>
            </a:r>
            <a:endParaRPr/>
          </a:p>
        </p:txBody>
      </p:sp>
      <p:sp>
        <p:nvSpPr>
          <p:cNvPr id="108" name="Google Shape;108;p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6"/>
          <p:cNvSpPr txBox="1">
            <a:spLocks noGrp="1"/>
          </p:cNvSpPr>
          <p:nvPr>
            <p:ph type="title"/>
          </p:nvPr>
        </p:nvSpPr>
        <p:spPr>
          <a:xfrm>
            <a:off x="990600" y="22860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Algorithm</a:t>
            </a:r>
            <a:br>
              <a:rPr lang="en-US" sz="3300" b="0" i="0" u="none">
                <a:solidFill>
                  <a:schemeClr val="dk1"/>
                </a:solidFill>
                <a:latin typeface="Calibri"/>
                <a:ea typeface="Calibri"/>
                <a:cs typeface="Calibri"/>
                <a:sym typeface="Calibri"/>
              </a:rPr>
            </a:br>
            <a:r>
              <a:rPr lang="en-US" sz="3300" b="0" i="0" u="none">
                <a:solidFill>
                  <a:schemeClr val="dk1"/>
                </a:solidFill>
                <a:latin typeface="Calibri"/>
                <a:ea typeface="Calibri"/>
                <a:cs typeface="Calibri"/>
                <a:sym typeface="Calibri"/>
              </a:rPr>
              <a:t>Finding the Items</a:t>
            </a:r>
            <a:endParaRPr/>
          </a:p>
        </p:txBody>
      </p:sp>
      <p:sp>
        <p:nvSpPr>
          <p:cNvPr id="429" name="Google Shape;429;p36"/>
          <p:cNvSpPr txBox="1">
            <a:spLocks noGrp="1"/>
          </p:cNvSpPr>
          <p:nvPr>
            <p:ph idx="1"/>
          </p:nvPr>
        </p:nvSpPr>
        <p:spPr>
          <a:xfrm>
            <a:off x="990600" y="1487487"/>
            <a:ext cx="8153400" cy="3352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Let i = n and k = W</a:t>
            </a:r>
            <a:endParaRPr/>
          </a:p>
          <a:p>
            <a:pPr marL="171450" marR="0" lvl="0" indent="-171450" algn="l" rtl="0">
              <a:lnSpc>
                <a:spcPct val="90000"/>
              </a:lnSpc>
              <a:spcBef>
                <a:spcPts val="70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if B[i, k] ≠ B[i-1, k] then</a:t>
            </a:r>
            <a:endParaRPr/>
          </a:p>
          <a:p>
            <a:pPr marL="171450" marR="0" lvl="0" indent="-171450" algn="l" rtl="0">
              <a:lnSpc>
                <a:spcPct val="90000"/>
              </a:lnSpc>
              <a:spcBef>
                <a:spcPts val="70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mark the i</a:t>
            </a:r>
            <a:r>
              <a:rPr lang="en-US" sz="2400" b="0" i="0" u="none" baseline="30000">
                <a:solidFill>
                  <a:schemeClr val="dk1"/>
                </a:solidFill>
                <a:latin typeface="Calibri"/>
                <a:ea typeface="Calibri"/>
                <a:cs typeface="Calibri"/>
                <a:sym typeface="Calibri"/>
              </a:rPr>
              <a:t>th</a:t>
            </a:r>
            <a:r>
              <a:rPr lang="en-US" sz="2400" b="0" i="0" u="none">
                <a:solidFill>
                  <a:schemeClr val="dk1"/>
                </a:solidFill>
                <a:latin typeface="Calibri"/>
                <a:ea typeface="Calibri"/>
                <a:cs typeface="Calibri"/>
                <a:sym typeface="Calibri"/>
              </a:rPr>
              <a:t> item as in the knapsack</a:t>
            </a:r>
            <a:endParaRPr/>
          </a:p>
          <a:p>
            <a:pPr marL="171450" marR="0" lvl="0" indent="-171450" algn="l" rtl="0">
              <a:lnSpc>
                <a:spcPct val="90000"/>
              </a:lnSpc>
              <a:spcBef>
                <a:spcPts val="70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i = i-1, k = k-w</a:t>
            </a:r>
            <a:r>
              <a:rPr lang="en-US" sz="2400" b="0" i="0" u="none" baseline="-25000">
                <a:solidFill>
                  <a:schemeClr val="dk1"/>
                </a:solidFill>
                <a:latin typeface="Calibri"/>
                <a:ea typeface="Calibri"/>
                <a:cs typeface="Calibri"/>
                <a:sym typeface="Calibri"/>
              </a:rPr>
              <a:t>i</a:t>
            </a:r>
            <a:endParaRPr/>
          </a:p>
          <a:p>
            <a:pPr marL="171450" marR="0" lvl="0" indent="-171450" algn="l" rtl="0">
              <a:lnSpc>
                <a:spcPct val="90000"/>
              </a:lnSpc>
              <a:spcBef>
                <a:spcPts val="70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else</a:t>
            </a:r>
            <a:endParaRPr/>
          </a:p>
          <a:p>
            <a:pPr marL="171450" marR="0" lvl="0" indent="-171450" algn="l" rtl="0">
              <a:lnSpc>
                <a:spcPct val="90000"/>
              </a:lnSpc>
              <a:spcBef>
                <a:spcPts val="70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i = i-1   // Assume the i</a:t>
            </a:r>
            <a:r>
              <a:rPr lang="en-US" sz="2400" b="0" i="0" u="none" baseline="30000">
                <a:solidFill>
                  <a:schemeClr val="dk1"/>
                </a:solidFill>
                <a:latin typeface="Calibri"/>
                <a:ea typeface="Calibri"/>
                <a:cs typeface="Calibri"/>
                <a:sym typeface="Calibri"/>
              </a:rPr>
              <a:t>th</a:t>
            </a:r>
            <a:r>
              <a:rPr lang="en-US" sz="2400" b="0" i="0" u="none">
                <a:solidFill>
                  <a:schemeClr val="dk1"/>
                </a:solidFill>
                <a:latin typeface="Calibri"/>
                <a:ea typeface="Calibri"/>
                <a:cs typeface="Calibri"/>
                <a:sym typeface="Calibri"/>
              </a:rPr>
              <a:t> item is not in the knapsack</a:t>
            </a:r>
            <a:endParaRPr/>
          </a:p>
          <a:p>
            <a:pPr marL="171450" marR="0" lvl="0" indent="-171450" algn="l" rtl="0">
              <a:lnSpc>
                <a:spcPct val="90000"/>
              </a:lnSpc>
              <a:spcBef>
                <a:spcPts val="70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Could it be in the optimally packed knapsack?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8"/>
          <p:cNvSpPr txBox="1">
            <a:spLocks noGrp="1"/>
          </p:cNvSpPr>
          <p:nvPr>
            <p:ph type="title"/>
          </p:nvPr>
        </p:nvSpPr>
        <p:spPr>
          <a:xfrm>
            <a:off x="914400" y="0"/>
            <a:ext cx="541020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Algorithm</a:t>
            </a:r>
            <a:br>
              <a:rPr lang="en-US" sz="3300" b="0" i="0" u="none">
                <a:solidFill>
                  <a:schemeClr val="dk1"/>
                </a:solidFill>
                <a:latin typeface="Calibri"/>
                <a:ea typeface="Calibri"/>
                <a:cs typeface="Calibri"/>
                <a:sym typeface="Calibri"/>
              </a:rPr>
            </a:br>
            <a:r>
              <a:rPr lang="en-US" sz="3300" b="0" i="0" u="none">
                <a:solidFill>
                  <a:schemeClr val="dk1"/>
                </a:solidFill>
                <a:latin typeface="Calibri"/>
                <a:ea typeface="Calibri"/>
                <a:cs typeface="Calibri"/>
                <a:sym typeface="Calibri"/>
              </a:rPr>
              <a:t>Finding the Items</a:t>
            </a:r>
            <a:endParaRPr/>
          </a:p>
        </p:txBody>
      </p:sp>
      <p:sp>
        <p:nvSpPr>
          <p:cNvPr id="435" name="Google Shape;435;p38"/>
          <p:cNvSpPr txBox="1"/>
          <p:nvPr/>
        </p:nvSpPr>
        <p:spPr>
          <a:xfrm>
            <a:off x="63246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sp>
        <p:nvSpPr>
          <p:cNvPr id="436" name="Google Shape;436;p38"/>
          <p:cNvSpPr txBox="1"/>
          <p:nvPr/>
        </p:nvSpPr>
        <p:spPr>
          <a:xfrm>
            <a:off x="6248400" y="1905000"/>
            <a:ext cx="1403350" cy="19383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k = 5</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5</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4</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B[i,k] = 7</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B[i-1,k] = 7</a:t>
            </a:r>
            <a:endParaRPr/>
          </a:p>
        </p:txBody>
      </p:sp>
      <p:graphicFrame>
        <p:nvGraphicFramePr>
          <p:cNvPr id="437" name="Google Shape;437;p38"/>
          <p:cNvGraphicFramePr/>
          <p:nvPr/>
        </p:nvGraphicFramePr>
        <p:xfrm>
          <a:off x="1066800" y="16764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38" name="Google Shape;438;p38"/>
          <p:cNvSpPr txBox="1"/>
          <p:nvPr/>
        </p:nvSpPr>
        <p:spPr>
          <a:xfrm>
            <a:off x="6324600" y="304800"/>
            <a:ext cx="1066800" cy="1295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439" name="Google Shape;439;p38"/>
          <p:cNvSpPr txBox="1"/>
          <p:nvPr/>
        </p:nvSpPr>
        <p:spPr>
          <a:xfrm>
            <a:off x="1295400" y="4038600"/>
            <a:ext cx="6477000" cy="251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n , k = W</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while  i, k &gt; 0</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a:t>
            </a:r>
            <a:r>
              <a:rPr lang="en-US" sz="2000" b="0" i="1" u="none">
                <a:solidFill>
                  <a:schemeClr val="dk1"/>
                </a:solidFill>
                <a:latin typeface="Times New Roman"/>
                <a:ea typeface="Times New Roman"/>
                <a:cs typeface="Times New Roman"/>
                <a:sym typeface="Times New Roman"/>
              </a:rPr>
              <a:t>B[i, k] ≠ B[i-1, k] </a:t>
            </a:r>
            <a:r>
              <a:rPr lang="en-US" sz="2000" b="0" i="0" u="none">
                <a:solidFill>
                  <a:schemeClr val="dk1"/>
                </a:solidFill>
                <a:latin typeface="Times New Roman"/>
                <a:ea typeface="Times New Roman"/>
                <a:cs typeface="Times New Roman"/>
                <a:sym typeface="Times New Roman"/>
              </a:rPr>
              <a:t>then</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0" i="1" u="none">
                <a:solidFill>
                  <a:schemeClr val="dk1"/>
                </a:solidFill>
                <a:latin typeface="Times New Roman"/>
                <a:ea typeface="Times New Roman"/>
                <a:cs typeface="Times New Roman"/>
                <a:sym typeface="Times New Roman"/>
              </a:rPr>
              <a:t>mark the i</a:t>
            </a:r>
            <a:r>
              <a:rPr lang="en-US" sz="2000" b="0" i="1" u="none" baseline="30000">
                <a:solidFill>
                  <a:schemeClr val="dk1"/>
                </a:solidFill>
                <a:latin typeface="Times New Roman"/>
                <a:ea typeface="Times New Roman"/>
                <a:cs typeface="Times New Roman"/>
                <a:sym typeface="Times New Roman"/>
              </a:rPr>
              <a:t>th</a:t>
            </a:r>
            <a:r>
              <a:rPr lang="en-US" sz="2000" b="0" i="1" u="none">
                <a:solidFill>
                  <a:schemeClr val="dk1"/>
                </a:solidFill>
                <a:latin typeface="Times New Roman"/>
                <a:ea typeface="Times New Roman"/>
                <a:cs typeface="Times New Roman"/>
                <a:sym typeface="Times New Roman"/>
              </a:rPr>
              <a:t> item as in the knapsack</a:t>
            </a:r>
            <a:endParaRPr/>
          </a:p>
          <a:p>
            <a:pPr marL="0" marR="0" lvl="0" indent="0" algn="l" rtl="0">
              <a:lnSpc>
                <a:spcPct val="100000"/>
              </a:lnSpc>
              <a:spcBef>
                <a:spcPts val="0"/>
              </a:spcBef>
              <a:spcAft>
                <a:spcPts val="0"/>
              </a:spcAft>
              <a:buClr>
                <a:schemeClr val="dk1"/>
              </a:buClr>
              <a:buSzPts val="2000"/>
              <a:buFont typeface="Times New Roman"/>
              <a:buNone/>
            </a:pPr>
            <a:r>
              <a:rPr lang="en-US" sz="2000" b="0" i="1" u="none">
                <a:solidFill>
                  <a:schemeClr val="dk1"/>
                </a:solidFill>
                <a:latin typeface="Times New Roman"/>
                <a:ea typeface="Times New Roman"/>
                <a:cs typeface="Times New Roman"/>
                <a:sym typeface="Times New Roman"/>
              </a:rPr>
              <a:t>		i = i-1, k = k-w</a:t>
            </a:r>
            <a:r>
              <a:rPr lang="en-US" sz="2000" b="0" i="1" u="none" baseline="-25000">
                <a:solidFill>
                  <a:schemeClr val="dk1"/>
                </a:solidFill>
                <a:latin typeface="Times New Roman"/>
                <a:ea typeface="Times New Roman"/>
                <a:cs typeface="Times New Roman"/>
                <a:sym typeface="Times New Roman"/>
              </a:rPr>
              <a:t>i</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0" i="1" u="none">
                <a:solidFill>
                  <a:schemeClr val="dk1"/>
                </a:solidFill>
                <a:latin typeface="Times New Roman"/>
                <a:ea typeface="Times New Roman"/>
                <a:cs typeface="Times New Roman"/>
                <a:sym typeface="Times New Roman"/>
              </a:rPr>
              <a:t>i = i-1</a:t>
            </a:r>
            <a:endParaRPr/>
          </a:p>
        </p:txBody>
      </p:sp>
      <p:cxnSp>
        <p:nvCxnSpPr>
          <p:cNvPr id="440" name="Google Shape;440;p38"/>
          <p:cNvCxnSpPr/>
          <p:nvPr/>
        </p:nvCxnSpPr>
        <p:spPr>
          <a:xfrm rot="-5400000">
            <a:off x="5068093" y="2932906"/>
            <a:ext cx="381000" cy="1587"/>
          </a:xfrm>
          <a:prstGeom prst="straightConnector1">
            <a:avLst/>
          </a:prstGeom>
          <a:noFill/>
          <a:ln w="28575" cap="flat" cmpd="sng">
            <a:solidFill>
              <a:srgbClr val="0070C0"/>
            </a:solidFill>
            <a:prstDash val="solid"/>
            <a:miter lim="800000"/>
            <a:headEnd type="none" w="med" len="med"/>
            <a:tailEnd type="triangle" w="lg" len="lg"/>
          </a:ln>
        </p:spPr>
      </p:cxnSp>
      <p:sp>
        <p:nvSpPr>
          <p:cNvPr id="441" name="Google Shape;441;p38"/>
          <p:cNvSpPr txBox="1"/>
          <p:nvPr/>
        </p:nvSpPr>
        <p:spPr>
          <a:xfrm>
            <a:off x="7696200" y="0"/>
            <a:ext cx="1447800" cy="533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200"/>
              <a:buFont typeface="Calibri"/>
              <a:buNone/>
            </a:pPr>
            <a:r>
              <a:rPr lang="en-US" sz="2200" b="0" i="0" u="sng">
                <a:solidFill>
                  <a:schemeClr val="dk1"/>
                </a:solidFill>
                <a:latin typeface="Calibri"/>
                <a:ea typeface="Calibri"/>
                <a:cs typeface="Calibri"/>
                <a:sym typeface="Calibri"/>
              </a:rPr>
              <a:t>Knapsack:</a:t>
            </a:r>
            <a:endParaRPr/>
          </a:p>
        </p:txBody>
      </p:sp>
      <p:sp>
        <p:nvSpPr>
          <p:cNvPr id="442" name="Google Shape;442;p38"/>
          <p:cNvSpPr/>
          <p:nvPr/>
        </p:nvSpPr>
        <p:spPr>
          <a:xfrm>
            <a:off x="5334000" y="2667000"/>
            <a:ext cx="381000" cy="685800"/>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9"/>
          <p:cNvSpPr txBox="1">
            <a:spLocks noGrp="1"/>
          </p:cNvSpPr>
          <p:nvPr>
            <p:ph type="title"/>
          </p:nvPr>
        </p:nvSpPr>
        <p:spPr>
          <a:xfrm>
            <a:off x="914400" y="0"/>
            <a:ext cx="541020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Algorithm</a:t>
            </a:r>
            <a:br>
              <a:rPr lang="en-US" sz="3300" b="0" i="0" u="none">
                <a:solidFill>
                  <a:schemeClr val="dk1"/>
                </a:solidFill>
                <a:latin typeface="Calibri"/>
                <a:ea typeface="Calibri"/>
                <a:cs typeface="Calibri"/>
                <a:sym typeface="Calibri"/>
              </a:rPr>
            </a:br>
            <a:r>
              <a:rPr lang="en-US" sz="3300" b="0" i="0" u="none">
                <a:solidFill>
                  <a:schemeClr val="dk1"/>
                </a:solidFill>
                <a:latin typeface="Calibri"/>
                <a:ea typeface="Calibri"/>
                <a:cs typeface="Calibri"/>
                <a:sym typeface="Calibri"/>
              </a:rPr>
              <a:t>Finding the Items</a:t>
            </a:r>
            <a:endParaRPr/>
          </a:p>
        </p:txBody>
      </p:sp>
      <p:sp>
        <p:nvSpPr>
          <p:cNvPr id="448" name="Google Shape;448;p39"/>
          <p:cNvSpPr txBox="1"/>
          <p:nvPr/>
        </p:nvSpPr>
        <p:spPr>
          <a:xfrm>
            <a:off x="63246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sp>
        <p:nvSpPr>
          <p:cNvPr id="449" name="Google Shape;449;p39"/>
          <p:cNvSpPr txBox="1"/>
          <p:nvPr/>
        </p:nvSpPr>
        <p:spPr>
          <a:xfrm>
            <a:off x="6248400" y="1905000"/>
            <a:ext cx="1403350" cy="22463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2</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k = 5</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4</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B[i,k] = 7</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B[i-1,k]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k –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2</a:t>
            </a:r>
            <a:endParaRPr/>
          </a:p>
        </p:txBody>
      </p:sp>
      <p:graphicFrame>
        <p:nvGraphicFramePr>
          <p:cNvPr id="450" name="Google Shape;450;p39"/>
          <p:cNvGraphicFramePr/>
          <p:nvPr/>
        </p:nvGraphicFramePr>
        <p:xfrm>
          <a:off x="1066800" y="16764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51" name="Google Shape;451;p39"/>
          <p:cNvSpPr txBox="1"/>
          <p:nvPr/>
        </p:nvSpPr>
        <p:spPr>
          <a:xfrm>
            <a:off x="6324600" y="304800"/>
            <a:ext cx="1066800" cy="1295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452" name="Google Shape;452;p39"/>
          <p:cNvSpPr txBox="1"/>
          <p:nvPr/>
        </p:nvSpPr>
        <p:spPr>
          <a:xfrm>
            <a:off x="1295400" y="4038600"/>
            <a:ext cx="6477000" cy="251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n , k = W</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while  i, k &gt; 0</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a:t>
            </a:r>
            <a:r>
              <a:rPr lang="en-US" sz="2000" b="0" i="1" u="none">
                <a:solidFill>
                  <a:schemeClr val="dk1"/>
                </a:solidFill>
                <a:latin typeface="Times New Roman"/>
                <a:ea typeface="Times New Roman"/>
                <a:cs typeface="Times New Roman"/>
                <a:sym typeface="Times New Roman"/>
              </a:rPr>
              <a:t>B[i, k] ≠ B[i-1, k] </a:t>
            </a:r>
            <a:r>
              <a:rPr lang="en-US" sz="2000" b="0" i="0" u="none">
                <a:solidFill>
                  <a:schemeClr val="dk1"/>
                </a:solidFill>
                <a:latin typeface="Times New Roman"/>
                <a:ea typeface="Times New Roman"/>
                <a:cs typeface="Times New Roman"/>
                <a:sym typeface="Times New Roman"/>
              </a:rPr>
              <a:t>then</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0" i="1" u="none">
                <a:solidFill>
                  <a:schemeClr val="dk1"/>
                </a:solidFill>
                <a:latin typeface="Times New Roman"/>
                <a:ea typeface="Times New Roman"/>
                <a:cs typeface="Times New Roman"/>
                <a:sym typeface="Times New Roman"/>
              </a:rPr>
              <a:t>mark the i</a:t>
            </a:r>
            <a:r>
              <a:rPr lang="en-US" sz="2000" b="0" i="1" u="none" baseline="30000">
                <a:solidFill>
                  <a:schemeClr val="dk1"/>
                </a:solidFill>
                <a:latin typeface="Times New Roman"/>
                <a:ea typeface="Times New Roman"/>
                <a:cs typeface="Times New Roman"/>
                <a:sym typeface="Times New Roman"/>
              </a:rPr>
              <a:t>th</a:t>
            </a:r>
            <a:r>
              <a:rPr lang="en-US" sz="2000" b="0" i="1" u="none">
                <a:solidFill>
                  <a:schemeClr val="dk1"/>
                </a:solidFill>
                <a:latin typeface="Times New Roman"/>
                <a:ea typeface="Times New Roman"/>
                <a:cs typeface="Times New Roman"/>
                <a:sym typeface="Times New Roman"/>
              </a:rPr>
              <a:t> item as in the knapsack</a:t>
            </a:r>
            <a:endParaRPr/>
          </a:p>
          <a:p>
            <a:pPr marL="0" marR="0" lvl="0" indent="0" algn="l" rtl="0">
              <a:lnSpc>
                <a:spcPct val="100000"/>
              </a:lnSpc>
              <a:spcBef>
                <a:spcPts val="0"/>
              </a:spcBef>
              <a:spcAft>
                <a:spcPts val="0"/>
              </a:spcAft>
              <a:buClr>
                <a:schemeClr val="dk1"/>
              </a:buClr>
              <a:buSzPts val="2000"/>
              <a:buFont typeface="Times New Roman"/>
              <a:buNone/>
            </a:pPr>
            <a:r>
              <a:rPr lang="en-US" sz="2000" b="0" i="1" u="none">
                <a:solidFill>
                  <a:schemeClr val="dk1"/>
                </a:solidFill>
                <a:latin typeface="Times New Roman"/>
                <a:ea typeface="Times New Roman"/>
                <a:cs typeface="Times New Roman"/>
                <a:sym typeface="Times New Roman"/>
              </a:rPr>
              <a:t>		i = i-1, k = k-w</a:t>
            </a:r>
            <a:r>
              <a:rPr lang="en-US" sz="2000" b="0" i="1" u="none" baseline="-25000">
                <a:solidFill>
                  <a:schemeClr val="dk1"/>
                </a:solidFill>
                <a:latin typeface="Times New Roman"/>
                <a:ea typeface="Times New Roman"/>
                <a:cs typeface="Times New Roman"/>
                <a:sym typeface="Times New Roman"/>
              </a:rPr>
              <a:t>i</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0" i="1" u="none">
                <a:solidFill>
                  <a:schemeClr val="dk1"/>
                </a:solidFill>
                <a:latin typeface="Times New Roman"/>
                <a:ea typeface="Times New Roman"/>
                <a:cs typeface="Times New Roman"/>
                <a:sym typeface="Times New Roman"/>
              </a:rPr>
              <a:t>i = i-1</a:t>
            </a:r>
            <a:endParaRPr/>
          </a:p>
        </p:txBody>
      </p:sp>
      <p:cxnSp>
        <p:nvCxnSpPr>
          <p:cNvPr id="453" name="Google Shape;453;p39"/>
          <p:cNvCxnSpPr/>
          <p:nvPr/>
        </p:nvCxnSpPr>
        <p:spPr>
          <a:xfrm rot="10800000">
            <a:off x="3657600" y="2514600"/>
            <a:ext cx="1600200" cy="304800"/>
          </a:xfrm>
          <a:prstGeom prst="straightConnector1">
            <a:avLst/>
          </a:prstGeom>
          <a:noFill/>
          <a:ln w="28575" cap="flat" cmpd="sng">
            <a:solidFill>
              <a:srgbClr val="0070C0"/>
            </a:solidFill>
            <a:prstDash val="solid"/>
            <a:miter lim="800000"/>
            <a:headEnd type="none" w="med" len="med"/>
            <a:tailEnd type="triangle" w="lg" len="lg"/>
          </a:ln>
        </p:spPr>
      </p:cxnSp>
      <p:sp>
        <p:nvSpPr>
          <p:cNvPr id="454" name="Google Shape;454;p39"/>
          <p:cNvSpPr txBox="1"/>
          <p:nvPr/>
        </p:nvSpPr>
        <p:spPr>
          <a:xfrm>
            <a:off x="7696200" y="0"/>
            <a:ext cx="1447800" cy="533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200"/>
              <a:buFont typeface="Times New Roman"/>
              <a:buNone/>
            </a:pPr>
            <a:r>
              <a:rPr lang="en-US" sz="2200" b="0" i="0" u="sng">
                <a:solidFill>
                  <a:schemeClr val="dk1"/>
                </a:solidFill>
                <a:latin typeface="Times New Roman"/>
                <a:ea typeface="Times New Roman"/>
                <a:cs typeface="Times New Roman"/>
                <a:sym typeface="Times New Roman"/>
              </a:rPr>
              <a:t>Knapsack:</a:t>
            </a:r>
            <a:endParaRPr/>
          </a:p>
        </p:txBody>
      </p:sp>
      <p:sp>
        <p:nvSpPr>
          <p:cNvPr id="455" name="Google Shape;455;p39"/>
          <p:cNvSpPr/>
          <p:nvPr/>
        </p:nvSpPr>
        <p:spPr>
          <a:xfrm>
            <a:off x="5334000" y="2362200"/>
            <a:ext cx="381000" cy="685800"/>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456" name="Google Shape;456;p39"/>
          <p:cNvSpPr txBox="1"/>
          <p:nvPr/>
        </p:nvSpPr>
        <p:spPr>
          <a:xfrm>
            <a:off x="7620000" y="304800"/>
            <a:ext cx="1524000" cy="4572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rgbClr val="0070C0"/>
              </a:buClr>
              <a:buSzPts val="2700"/>
              <a:buFont typeface="Times New Roman"/>
              <a:buNone/>
            </a:pPr>
            <a:r>
              <a:rPr lang="en-US" sz="2700" b="1" i="1" u="none">
                <a:solidFill>
                  <a:srgbClr val="0070C0"/>
                </a:solidFill>
                <a:latin typeface="Times New Roman"/>
                <a:ea typeface="Times New Roman"/>
                <a:cs typeface="Times New Roman"/>
                <a:sym typeface="Times New Roman"/>
              </a:rPr>
              <a:t>Item 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56"/>
                                        </p:tgtEl>
                                        <p:attrNameLst>
                                          <p:attrName>style.visibility</p:attrName>
                                        </p:attrNameLst>
                                      </p:cBhvr>
                                      <p:to>
                                        <p:strVal val="visible"/>
                                      </p:to>
                                    </p:set>
                                    <p:anim calcmode="lin" valueType="num">
                                      <p:cBhvr additive="base">
                                        <p:cTn id="11" dur="500"/>
                                        <p:tgtEl>
                                          <p:spTgt spid="456"/>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0"/>
          <p:cNvSpPr txBox="1">
            <a:spLocks noGrp="1"/>
          </p:cNvSpPr>
          <p:nvPr>
            <p:ph type="title"/>
          </p:nvPr>
        </p:nvSpPr>
        <p:spPr>
          <a:xfrm>
            <a:off x="914400" y="0"/>
            <a:ext cx="541020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Algorithm</a:t>
            </a:r>
            <a:br>
              <a:rPr lang="en-US" sz="3300" b="0" i="0" u="none">
                <a:solidFill>
                  <a:schemeClr val="dk1"/>
                </a:solidFill>
                <a:latin typeface="Calibri"/>
                <a:ea typeface="Calibri"/>
                <a:cs typeface="Calibri"/>
                <a:sym typeface="Calibri"/>
              </a:rPr>
            </a:br>
            <a:r>
              <a:rPr lang="en-US" sz="3300" b="0" i="0" u="none">
                <a:solidFill>
                  <a:schemeClr val="dk1"/>
                </a:solidFill>
                <a:latin typeface="Calibri"/>
                <a:ea typeface="Calibri"/>
                <a:cs typeface="Calibri"/>
                <a:sym typeface="Calibri"/>
              </a:rPr>
              <a:t>Finding the Items</a:t>
            </a:r>
            <a:endParaRPr/>
          </a:p>
        </p:txBody>
      </p:sp>
      <p:sp>
        <p:nvSpPr>
          <p:cNvPr id="462" name="Google Shape;462;p40"/>
          <p:cNvSpPr txBox="1"/>
          <p:nvPr/>
        </p:nvSpPr>
        <p:spPr>
          <a:xfrm>
            <a:off x="63246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sp>
        <p:nvSpPr>
          <p:cNvPr id="463" name="Google Shape;463;p40"/>
          <p:cNvSpPr txBox="1"/>
          <p:nvPr/>
        </p:nvSpPr>
        <p:spPr>
          <a:xfrm>
            <a:off x="6248400" y="1905000"/>
            <a:ext cx="1403350" cy="22463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1</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k = 2</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2</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B[i,k]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B[i-1,k] = 0</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k –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0</a:t>
            </a:r>
            <a:endParaRPr/>
          </a:p>
        </p:txBody>
      </p:sp>
      <p:graphicFrame>
        <p:nvGraphicFramePr>
          <p:cNvPr id="464" name="Google Shape;464;p40"/>
          <p:cNvGraphicFramePr/>
          <p:nvPr/>
        </p:nvGraphicFramePr>
        <p:xfrm>
          <a:off x="1066800" y="16764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65" name="Google Shape;465;p40"/>
          <p:cNvSpPr txBox="1"/>
          <p:nvPr/>
        </p:nvSpPr>
        <p:spPr>
          <a:xfrm>
            <a:off x="6324600" y="304800"/>
            <a:ext cx="1066800" cy="1295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466" name="Google Shape;466;p40"/>
          <p:cNvSpPr txBox="1"/>
          <p:nvPr/>
        </p:nvSpPr>
        <p:spPr>
          <a:xfrm>
            <a:off x="1295400" y="4038600"/>
            <a:ext cx="6477000" cy="251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n , k = W</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while  i, k &gt; 0</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if </a:t>
            </a:r>
            <a:r>
              <a:rPr lang="en-US" sz="2000" b="0" i="1" u="none">
                <a:solidFill>
                  <a:schemeClr val="dk1"/>
                </a:solidFill>
                <a:latin typeface="Times New Roman"/>
                <a:ea typeface="Times New Roman"/>
                <a:cs typeface="Times New Roman"/>
                <a:sym typeface="Times New Roman"/>
              </a:rPr>
              <a:t>B[i, k] ≠ B[i-1, k] </a:t>
            </a:r>
            <a:r>
              <a:rPr lang="en-US" sz="2000" b="0" i="0" u="none">
                <a:solidFill>
                  <a:schemeClr val="dk1"/>
                </a:solidFill>
                <a:latin typeface="Times New Roman"/>
                <a:ea typeface="Times New Roman"/>
                <a:cs typeface="Times New Roman"/>
                <a:sym typeface="Times New Roman"/>
              </a:rPr>
              <a:t>then</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0" i="1" u="none">
                <a:solidFill>
                  <a:schemeClr val="dk1"/>
                </a:solidFill>
                <a:latin typeface="Times New Roman"/>
                <a:ea typeface="Times New Roman"/>
                <a:cs typeface="Times New Roman"/>
                <a:sym typeface="Times New Roman"/>
              </a:rPr>
              <a:t>mark the i</a:t>
            </a:r>
            <a:r>
              <a:rPr lang="en-US" sz="2000" b="0" i="1" u="none" baseline="30000">
                <a:solidFill>
                  <a:schemeClr val="dk1"/>
                </a:solidFill>
                <a:latin typeface="Times New Roman"/>
                <a:ea typeface="Times New Roman"/>
                <a:cs typeface="Times New Roman"/>
                <a:sym typeface="Times New Roman"/>
              </a:rPr>
              <a:t>th</a:t>
            </a:r>
            <a:r>
              <a:rPr lang="en-US" sz="2000" b="0" i="1" u="none">
                <a:solidFill>
                  <a:schemeClr val="dk1"/>
                </a:solidFill>
                <a:latin typeface="Times New Roman"/>
                <a:ea typeface="Times New Roman"/>
                <a:cs typeface="Times New Roman"/>
                <a:sym typeface="Times New Roman"/>
              </a:rPr>
              <a:t> item as in the knapsack</a:t>
            </a:r>
            <a:endParaRPr/>
          </a:p>
          <a:p>
            <a:pPr marL="0" marR="0" lvl="0" indent="0" algn="l" rtl="0">
              <a:lnSpc>
                <a:spcPct val="100000"/>
              </a:lnSpc>
              <a:spcBef>
                <a:spcPts val="0"/>
              </a:spcBef>
              <a:spcAft>
                <a:spcPts val="0"/>
              </a:spcAft>
              <a:buClr>
                <a:schemeClr val="dk1"/>
              </a:buClr>
              <a:buSzPts val="2000"/>
              <a:buFont typeface="Times New Roman"/>
              <a:buNone/>
            </a:pPr>
            <a:r>
              <a:rPr lang="en-US" sz="2000" b="0" i="1" u="none">
                <a:solidFill>
                  <a:schemeClr val="dk1"/>
                </a:solidFill>
                <a:latin typeface="Times New Roman"/>
                <a:ea typeface="Times New Roman"/>
                <a:cs typeface="Times New Roman"/>
                <a:sym typeface="Times New Roman"/>
              </a:rPr>
              <a:t>		i = i-1, k = k-w</a:t>
            </a:r>
            <a:r>
              <a:rPr lang="en-US" sz="2000" b="0" i="1" u="none" baseline="-25000">
                <a:solidFill>
                  <a:schemeClr val="dk1"/>
                </a:solidFill>
                <a:latin typeface="Times New Roman"/>
                <a:ea typeface="Times New Roman"/>
                <a:cs typeface="Times New Roman"/>
                <a:sym typeface="Times New Roman"/>
              </a:rPr>
              <a:t>i</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else</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a:t>
            </a:r>
            <a:r>
              <a:rPr lang="en-US" sz="2000" b="0" i="1" u="none">
                <a:solidFill>
                  <a:schemeClr val="dk1"/>
                </a:solidFill>
                <a:latin typeface="Times New Roman"/>
                <a:ea typeface="Times New Roman"/>
                <a:cs typeface="Times New Roman"/>
                <a:sym typeface="Times New Roman"/>
              </a:rPr>
              <a:t>i = i-1</a:t>
            </a:r>
            <a:endParaRPr/>
          </a:p>
        </p:txBody>
      </p:sp>
      <p:cxnSp>
        <p:nvCxnSpPr>
          <p:cNvPr id="467" name="Google Shape;467;p40"/>
          <p:cNvCxnSpPr/>
          <p:nvPr/>
        </p:nvCxnSpPr>
        <p:spPr>
          <a:xfrm rot="10800000">
            <a:off x="2209800" y="2209800"/>
            <a:ext cx="989012" cy="382587"/>
          </a:xfrm>
          <a:prstGeom prst="straightConnector1">
            <a:avLst/>
          </a:prstGeom>
          <a:noFill/>
          <a:ln w="28575" cap="flat" cmpd="sng">
            <a:solidFill>
              <a:srgbClr val="0070C0"/>
            </a:solidFill>
            <a:prstDash val="solid"/>
            <a:miter lim="800000"/>
            <a:headEnd type="none" w="med" len="med"/>
            <a:tailEnd type="triangle" w="lg" len="lg"/>
          </a:ln>
        </p:spPr>
      </p:cxnSp>
      <p:sp>
        <p:nvSpPr>
          <p:cNvPr id="468" name="Google Shape;468;p40"/>
          <p:cNvSpPr txBox="1"/>
          <p:nvPr/>
        </p:nvSpPr>
        <p:spPr>
          <a:xfrm>
            <a:off x="7696200" y="0"/>
            <a:ext cx="1447800" cy="533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200"/>
              <a:buFont typeface="Times New Roman"/>
              <a:buNone/>
            </a:pPr>
            <a:r>
              <a:rPr lang="en-US" sz="2200" b="0" i="0" u="sng">
                <a:solidFill>
                  <a:schemeClr val="dk1"/>
                </a:solidFill>
                <a:latin typeface="Times New Roman"/>
                <a:ea typeface="Times New Roman"/>
                <a:cs typeface="Times New Roman"/>
                <a:sym typeface="Times New Roman"/>
              </a:rPr>
              <a:t>Knapsack:</a:t>
            </a:r>
            <a:endParaRPr/>
          </a:p>
        </p:txBody>
      </p:sp>
      <p:sp>
        <p:nvSpPr>
          <p:cNvPr id="469" name="Google Shape;469;p40"/>
          <p:cNvSpPr/>
          <p:nvPr/>
        </p:nvSpPr>
        <p:spPr>
          <a:xfrm>
            <a:off x="3276600" y="1981200"/>
            <a:ext cx="381000" cy="685800"/>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470" name="Google Shape;470;p40"/>
          <p:cNvSpPr txBox="1"/>
          <p:nvPr/>
        </p:nvSpPr>
        <p:spPr>
          <a:xfrm>
            <a:off x="7620000" y="685800"/>
            <a:ext cx="1524000" cy="4572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rgbClr val="0070C0"/>
              </a:buClr>
              <a:buSzPts val="2700"/>
              <a:buFont typeface="Times New Roman"/>
              <a:buNone/>
            </a:pPr>
            <a:r>
              <a:rPr lang="en-US" sz="2700" b="1" i="1" u="none">
                <a:solidFill>
                  <a:srgbClr val="0070C0"/>
                </a:solidFill>
                <a:latin typeface="Times New Roman"/>
                <a:ea typeface="Times New Roman"/>
                <a:cs typeface="Times New Roman"/>
                <a:sym typeface="Times New Roman"/>
              </a:rPr>
              <a:t>Item 1</a:t>
            </a:r>
            <a:endParaRPr/>
          </a:p>
        </p:txBody>
      </p:sp>
      <p:sp>
        <p:nvSpPr>
          <p:cNvPr id="471" name="Google Shape;471;p40"/>
          <p:cNvSpPr txBox="1"/>
          <p:nvPr/>
        </p:nvSpPr>
        <p:spPr>
          <a:xfrm>
            <a:off x="7620000" y="304800"/>
            <a:ext cx="1524000" cy="4572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rgbClr val="0070C0"/>
              </a:buClr>
              <a:buSzPts val="2700"/>
              <a:buFont typeface="Times New Roman"/>
              <a:buNone/>
            </a:pPr>
            <a:r>
              <a:rPr lang="en-US" sz="2700" b="1" i="1" u="none">
                <a:solidFill>
                  <a:srgbClr val="0070C0"/>
                </a:solidFill>
                <a:latin typeface="Times New Roman"/>
                <a:ea typeface="Times New Roman"/>
                <a:cs typeface="Times New Roman"/>
                <a:sym typeface="Times New Roman"/>
              </a:rPr>
              <a:t>Item 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1"/>
          <p:cNvSpPr txBox="1">
            <a:spLocks noGrp="1"/>
          </p:cNvSpPr>
          <p:nvPr>
            <p:ph type="title"/>
          </p:nvPr>
        </p:nvSpPr>
        <p:spPr>
          <a:xfrm>
            <a:off x="914400" y="0"/>
            <a:ext cx="541020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dirty="0">
                <a:solidFill>
                  <a:schemeClr val="dk1"/>
                </a:solidFill>
                <a:latin typeface="Calibri"/>
                <a:ea typeface="Calibri"/>
                <a:cs typeface="Calibri"/>
                <a:sym typeface="Calibri"/>
              </a:rPr>
              <a:t>Knapsack 0-1 Algorithm</a:t>
            </a:r>
            <a:br>
              <a:rPr lang="en-US" sz="3300" b="0" i="0" u="none" dirty="0">
                <a:solidFill>
                  <a:schemeClr val="dk1"/>
                </a:solidFill>
                <a:latin typeface="Calibri"/>
                <a:ea typeface="Calibri"/>
                <a:cs typeface="Calibri"/>
                <a:sym typeface="Calibri"/>
              </a:rPr>
            </a:br>
            <a:r>
              <a:rPr lang="en-US" sz="3300" b="0" i="0" u="none" dirty="0">
                <a:solidFill>
                  <a:schemeClr val="dk1"/>
                </a:solidFill>
                <a:latin typeface="Calibri"/>
                <a:ea typeface="Calibri"/>
                <a:cs typeface="Calibri"/>
                <a:sym typeface="Calibri"/>
              </a:rPr>
              <a:t>Finding the Items</a:t>
            </a:r>
            <a:endParaRPr dirty="0"/>
          </a:p>
        </p:txBody>
      </p:sp>
      <p:sp>
        <p:nvSpPr>
          <p:cNvPr id="477" name="Google Shape;477;p41"/>
          <p:cNvSpPr txBox="1"/>
          <p:nvPr/>
        </p:nvSpPr>
        <p:spPr>
          <a:xfrm>
            <a:off x="6324600" y="0"/>
            <a:ext cx="1066800" cy="1676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000"/>
              <a:buFont typeface="Calibri"/>
              <a:buNone/>
            </a:pPr>
            <a:r>
              <a:rPr lang="en-US" sz="2000" b="0" i="0" u="sng">
                <a:solidFill>
                  <a:schemeClr val="dk1"/>
                </a:solidFill>
                <a:latin typeface="Calibri"/>
                <a:ea typeface="Calibri"/>
                <a:cs typeface="Calibri"/>
                <a:sym typeface="Calibri"/>
              </a:rPr>
              <a:t>Items:</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(2,3)</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(3,4)</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(4,5)</a:t>
            </a:r>
            <a:endParaRPr/>
          </a:p>
          <a:p>
            <a:pPr marL="365125" marR="0" lvl="0" indent="-282575" algn="l" rtl="0">
              <a:lnSpc>
                <a:spcPct val="80000"/>
              </a:lnSpc>
              <a:spcBef>
                <a:spcPts val="60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(5,6)</a:t>
            </a:r>
            <a:endParaRPr/>
          </a:p>
        </p:txBody>
      </p:sp>
      <p:sp>
        <p:nvSpPr>
          <p:cNvPr id="478" name="Google Shape;478;p41"/>
          <p:cNvSpPr txBox="1"/>
          <p:nvPr/>
        </p:nvSpPr>
        <p:spPr>
          <a:xfrm>
            <a:off x="6248400" y="1905000"/>
            <a:ext cx="1403350" cy="22463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 = 1</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k = 2</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v</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2</a:t>
            </a:r>
            <a:endParaRPr/>
          </a:p>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B[i,k] = 3</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B[i-1,k] = 0</a:t>
            </a:r>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k – w</a:t>
            </a:r>
            <a:r>
              <a:rPr lang="en-US" sz="2000" b="0" i="0" u="none" baseline="-25000">
                <a:solidFill>
                  <a:schemeClr val="dk1"/>
                </a:solidFill>
                <a:latin typeface="Times New Roman"/>
                <a:ea typeface="Times New Roman"/>
                <a:cs typeface="Times New Roman"/>
                <a:sym typeface="Times New Roman"/>
              </a:rPr>
              <a:t>i</a:t>
            </a:r>
            <a:r>
              <a:rPr lang="en-US" sz="2000" b="0" i="0" u="none">
                <a:solidFill>
                  <a:schemeClr val="dk1"/>
                </a:solidFill>
                <a:latin typeface="Times New Roman"/>
                <a:ea typeface="Times New Roman"/>
                <a:cs typeface="Times New Roman"/>
                <a:sym typeface="Times New Roman"/>
              </a:rPr>
              <a:t> = 0</a:t>
            </a:r>
            <a:endParaRPr/>
          </a:p>
        </p:txBody>
      </p:sp>
      <p:graphicFrame>
        <p:nvGraphicFramePr>
          <p:cNvPr id="479" name="Google Shape;479;p41"/>
          <p:cNvGraphicFramePr/>
          <p:nvPr/>
        </p:nvGraphicFramePr>
        <p:xfrm>
          <a:off x="1066800" y="1676400"/>
          <a:ext cx="4800525" cy="1981200"/>
        </p:xfrm>
        <a:graphic>
          <a:graphicData uri="http://schemas.openxmlformats.org/drawingml/2006/table">
            <a:tbl>
              <a:tblPr>
                <a:noFill/>
                <a:tableStyleId>{5DD5F8CD-DEFB-40E7-9297-2166104C2AB3}</a:tableStyleId>
              </a:tblPr>
              <a:tblGrid>
                <a:gridCol w="649275">
                  <a:extLst>
                    <a:ext uri="{9D8B030D-6E8A-4147-A177-3AD203B41FA5}">
                      <a16:colId xmlns:a16="http://schemas.microsoft.com/office/drawing/2014/main" val="20000"/>
                    </a:ext>
                  </a:extLst>
                </a:gridCol>
                <a:gridCol w="690550">
                  <a:extLst>
                    <a:ext uri="{9D8B030D-6E8A-4147-A177-3AD203B41FA5}">
                      <a16:colId xmlns:a16="http://schemas.microsoft.com/office/drawing/2014/main" val="20001"/>
                    </a:ext>
                  </a:extLst>
                </a:gridCol>
                <a:gridCol w="690550">
                  <a:extLst>
                    <a:ext uri="{9D8B030D-6E8A-4147-A177-3AD203B41FA5}">
                      <a16:colId xmlns:a16="http://schemas.microsoft.com/office/drawing/2014/main" val="20002"/>
                    </a:ext>
                  </a:extLst>
                </a:gridCol>
                <a:gridCol w="690550">
                  <a:extLst>
                    <a:ext uri="{9D8B030D-6E8A-4147-A177-3AD203B41FA5}">
                      <a16:colId xmlns:a16="http://schemas.microsoft.com/office/drawing/2014/main" val="20003"/>
                    </a:ext>
                  </a:extLst>
                </a:gridCol>
                <a:gridCol w="69055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96900">
                  <a:extLst>
                    <a:ext uri="{9D8B030D-6E8A-4147-A177-3AD203B41FA5}">
                      <a16:colId xmlns:a16="http://schemas.microsoft.com/office/drawing/2014/main" val="20006"/>
                    </a:ext>
                  </a:extLst>
                </a:gridCol>
              </a:tblGrid>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i / w</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200">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3</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4</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5</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7</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80" name="Google Shape;480;p41"/>
          <p:cNvSpPr txBox="1"/>
          <p:nvPr/>
        </p:nvSpPr>
        <p:spPr>
          <a:xfrm>
            <a:off x="6324600" y="304800"/>
            <a:ext cx="1066800" cy="1295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481" name="Google Shape;481;p41"/>
          <p:cNvSpPr txBox="1"/>
          <p:nvPr/>
        </p:nvSpPr>
        <p:spPr>
          <a:xfrm>
            <a:off x="1295400" y="4038600"/>
            <a:ext cx="6477000" cy="251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k = 0, so we’re DONE!</a:t>
            </a:r>
            <a:endParaRPr/>
          </a:p>
          <a:p>
            <a:pPr marL="0" marR="0" lvl="0" indent="0" algn="l" rtl="0">
              <a:lnSpc>
                <a:spcPct val="100000"/>
              </a:lnSpc>
              <a:spcBef>
                <a:spcPts val="0"/>
              </a:spcBef>
              <a:spcAft>
                <a:spcPts val="0"/>
              </a:spcAft>
              <a:buClr>
                <a:schemeClr val="dk1"/>
              </a:buClr>
              <a:buSzPts val="2400"/>
              <a:buFont typeface="Times"/>
              <a:buNone/>
            </a:pPr>
            <a:endParaRPr sz="2400" b="1" i="1"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The optimal knapsack should contain: </a:t>
            </a:r>
            <a:endParaRPr/>
          </a:p>
          <a:p>
            <a:pPr marL="0" marR="0" lvl="0" indent="0" algn="l" rtl="0">
              <a:lnSpc>
                <a:spcPct val="100000"/>
              </a:lnSpc>
              <a:spcBef>
                <a:spcPts val="0"/>
              </a:spcBef>
              <a:spcAft>
                <a:spcPts val="0"/>
              </a:spcAft>
              <a:buClr>
                <a:schemeClr val="dk1"/>
              </a:buClr>
              <a:buSzPts val="2400"/>
              <a:buFont typeface="Times New Roman"/>
              <a:buNone/>
            </a:pPr>
            <a:r>
              <a:rPr lang="en-US" sz="2400" b="1" i="1" u="none">
                <a:solidFill>
                  <a:schemeClr val="dk1"/>
                </a:solidFill>
                <a:latin typeface="Times New Roman"/>
                <a:ea typeface="Times New Roman"/>
                <a:cs typeface="Times New Roman"/>
                <a:sym typeface="Times New Roman"/>
              </a:rPr>
              <a:t>	Item 1 and Item 2</a:t>
            </a:r>
            <a:endParaRPr/>
          </a:p>
        </p:txBody>
      </p:sp>
      <p:cxnSp>
        <p:nvCxnSpPr>
          <p:cNvPr id="482" name="Google Shape;482;p41"/>
          <p:cNvCxnSpPr/>
          <p:nvPr/>
        </p:nvCxnSpPr>
        <p:spPr>
          <a:xfrm rot="10800000">
            <a:off x="2209800" y="2209800"/>
            <a:ext cx="989012" cy="382587"/>
          </a:xfrm>
          <a:prstGeom prst="straightConnector1">
            <a:avLst/>
          </a:prstGeom>
          <a:noFill/>
          <a:ln w="28575" cap="flat" cmpd="sng">
            <a:solidFill>
              <a:srgbClr val="0070C0"/>
            </a:solidFill>
            <a:prstDash val="solid"/>
            <a:miter lim="800000"/>
            <a:headEnd type="none" w="med" len="med"/>
            <a:tailEnd type="triangle" w="lg" len="lg"/>
          </a:ln>
        </p:spPr>
      </p:cxnSp>
      <p:sp>
        <p:nvSpPr>
          <p:cNvPr id="483" name="Google Shape;483;p41"/>
          <p:cNvSpPr txBox="1"/>
          <p:nvPr/>
        </p:nvSpPr>
        <p:spPr>
          <a:xfrm>
            <a:off x="7696200" y="0"/>
            <a:ext cx="1447800" cy="5334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chemeClr val="dk1"/>
              </a:buClr>
              <a:buSzPts val="2200"/>
              <a:buFont typeface="Times New Roman"/>
              <a:buNone/>
            </a:pPr>
            <a:r>
              <a:rPr lang="en-US" sz="2200" b="0" i="0" u="sng">
                <a:solidFill>
                  <a:schemeClr val="dk1"/>
                </a:solidFill>
                <a:latin typeface="Times New Roman"/>
                <a:ea typeface="Times New Roman"/>
                <a:cs typeface="Times New Roman"/>
                <a:sym typeface="Times New Roman"/>
              </a:rPr>
              <a:t>Knapsack:</a:t>
            </a:r>
            <a:endParaRPr/>
          </a:p>
        </p:txBody>
      </p:sp>
      <p:sp>
        <p:nvSpPr>
          <p:cNvPr id="484" name="Google Shape;484;p41"/>
          <p:cNvSpPr/>
          <p:nvPr/>
        </p:nvSpPr>
        <p:spPr>
          <a:xfrm>
            <a:off x="3276600" y="1981200"/>
            <a:ext cx="381000" cy="685800"/>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485" name="Google Shape;485;p41"/>
          <p:cNvSpPr txBox="1"/>
          <p:nvPr/>
        </p:nvSpPr>
        <p:spPr>
          <a:xfrm>
            <a:off x="7620000" y="685800"/>
            <a:ext cx="1524000" cy="4572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rgbClr val="0070C0"/>
              </a:buClr>
              <a:buSzPts val="2700"/>
              <a:buFont typeface="Times New Roman"/>
              <a:buNone/>
            </a:pPr>
            <a:r>
              <a:rPr lang="en-US" sz="2700" b="1" i="1" u="none">
                <a:solidFill>
                  <a:srgbClr val="0070C0"/>
                </a:solidFill>
                <a:latin typeface="Times New Roman"/>
                <a:ea typeface="Times New Roman"/>
                <a:cs typeface="Times New Roman"/>
                <a:sym typeface="Times New Roman"/>
              </a:rPr>
              <a:t>Item 1</a:t>
            </a:r>
            <a:endParaRPr/>
          </a:p>
        </p:txBody>
      </p:sp>
      <p:sp>
        <p:nvSpPr>
          <p:cNvPr id="486" name="Google Shape;486;p41"/>
          <p:cNvSpPr txBox="1"/>
          <p:nvPr/>
        </p:nvSpPr>
        <p:spPr>
          <a:xfrm>
            <a:off x="7620000" y="304800"/>
            <a:ext cx="1524000" cy="457200"/>
          </a:xfrm>
          <a:prstGeom prst="rect">
            <a:avLst/>
          </a:prstGeom>
          <a:noFill/>
          <a:ln>
            <a:noFill/>
          </a:ln>
        </p:spPr>
        <p:txBody>
          <a:bodyPr spcFirstLastPara="1" wrap="square" lIns="91425" tIns="45700" rIns="91425" bIns="45700" anchor="t" anchorCtr="0">
            <a:normAutofit/>
          </a:bodyPr>
          <a:lstStyle/>
          <a:p>
            <a:pPr marL="365125" marR="0" lvl="0" indent="-282575" algn="l" rtl="0">
              <a:lnSpc>
                <a:spcPct val="80000"/>
              </a:lnSpc>
              <a:spcBef>
                <a:spcPts val="0"/>
              </a:spcBef>
              <a:spcAft>
                <a:spcPts val="0"/>
              </a:spcAft>
              <a:buClr>
                <a:srgbClr val="0070C0"/>
              </a:buClr>
              <a:buSzPts val="2700"/>
              <a:buFont typeface="Times New Roman"/>
              <a:buNone/>
            </a:pPr>
            <a:r>
              <a:rPr lang="en-US" sz="2700" b="1" i="1" u="none">
                <a:solidFill>
                  <a:srgbClr val="0070C0"/>
                </a:solidFill>
                <a:latin typeface="Times New Roman"/>
                <a:ea typeface="Times New Roman"/>
                <a:cs typeface="Times New Roman"/>
                <a:sym typeface="Times New Roman"/>
              </a:rPr>
              <a:t>Item 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2"/>
          <p:cNvSpPr txBox="1">
            <a:spLocks noGrp="1"/>
          </p:cNvSpPr>
          <p:nvPr>
            <p:ph type="title"/>
          </p:nvPr>
        </p:nvSpPr>
        <p:spPr>
          <a:xfrm>
            <a:off x="1371600" y="0"/>
            <a:ext cx="749935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Knapsack 0-1 Problem – Run Time</a:t>
            </a:r>
            <a:endParaRPr/>
          </a:p>
        </p:txBody>
      </p:sp>
      <p:sp>
        <p:nvSpPr>
          <p:cNvPr id="492" name="Google Shape;492;p42"/>
          <p:cNvSpPr txBox="1">
            <a:spLocks noGrp="1"/>
          </p:cNvSpPr>
          <p:nvPr>
            <p:ph idx="1"/>
          </p:nvPr>
        </p:nvSpPr>
        <p:spPr>
          <a:xfrm>
            <a:off x="914400" y="1066800"/>
            <a:ext cx="8077200" cy="5638800"/>
          </a:xfrm>
          <a:prstGeom prst="rect">
            <a:avLst/>
          </a:prstGeom>
          <a:noFill/>
          <a:ln>
            <a:noFill/>
          </a:ln>
        </p:spPr>
        <p:txBody>
          <a:bodyPr spcFirstLastPara="1" wrap="square" lIns="91425" tIns="45700" rIns="91425" bIns="45700" anchor="t" anchorCtr="0">
            <a:normAutofit/>
          </a:bodyPr>
          <a:lstStyle/>
          <a:p>
            <a:pPr marL="171450" marR="0" lvl="0" indent="-171450" algn="l" rtl="0">
              <a:lnSpc>
                <a:spcPct val="70000"/>
              </a:lnSpc>
              <a:spcBef>
                <a:spcPts val="0"/>
              </a:spcBef>
              <a:spcAft>
                <a:spcPts val="0"/>
              </a:spcAft>
              <a:buClr>
                <a:schemeClr val="dk1"/>
              </a:buClr>
              <a:buSzPts val="1900"/>
              <a:buFont typeface="Arial"/>
              <a:buNone/>
            </a:pPr>
            <a:r>
              <a:rPr lang="en-US" sz="1900" b="0" i="0" u="none">
                <a:solidFill>
                  <a:schemeClr val="dk1"/>
                </a:solidFill>
                <a:latin typeface="Calibri"/>
                <a:ea typeface="Calibri"/>
                <a:cs typeface="Calibri"/>
                <a:sym typeface="Calibri"/>
              </a:rPr>
              <a:t>for w = 0 to W</a:t>
            </a:r>
            <a:endParaRPr/>
          </a:p>
          <a:p>
            <a:pPr marL="171450" marR="0" lvl="0" indent="-171450" algn="l" rtl="0">
              <a:lnSpc>
                <a:spcPct val="70000"/>
              </a:lnSpc>
              <a:spcBef>
                <a:spcPts val="700"/>
              </a:spcBef>
              <a:spcAft>
                <a:spcPts val="0"/>
              </a:spcAft>
              <a:buClr>
                <a:schemeClr val="dk1"/>
              </a:buClr>
              <a:buSzPts val="1900"/>
              <a:buFont typeface="Arial"/>
              <a:buNone/>
            </a:pPr>
            <a:r>
              <a:rPr lang="en-US" sz="1900" b="0" i="0" u="none">
                <a:solidFill>
                  <a:schemeClr val="dk1"/>
                </a:solidFill>
                <a:latin typeface="Calibri"/>
                <a:ea typeface="Calibri"/>
                <a:cs typeface="Calibri"/>
                <a:sym typeface="Calibri"/>
              </a:rPr>
              <a:t>	B[0,w] = 0</a:t>
            </a:r>
            <a:endParaRPr/>
          </a:p>
          <a:p>
            <a:pPr marL="171450" marR="0" lvl="0" indent="-171450" algn="l" rtl="0">
              <a:lnSpc>
                <a:spcPct val="70000"/>
              </a:lnSpc>
              <a:spcBef>
                <a:spcPts val="70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a:p>
            <a:pPr marL="171450" marR="0" lvl="0" indent="-171450" algn="l" rtl="0">
              <a:lnSpc>
                <a:spcPct val="70000"/>
              </a:lnSpc>
              <a:spcBef>
                <a:spcPts val="700"/>
              </a:spcBef>
              <a:spcAft>
                <a:spcPts val="0"/>
              </a:spcAft>
              <a:buClr>
                <a:schemeClr val="dk1"/>
              </a:buClr>
              <a:buSzPts val="1900"/>
              <a:buFont typeface="Arial"/>
              <a:buNone/>
            </a:pPr>
            <a:r>
              <a:rPr lang="en-US" sz="1900" b="0" i="0" u="none">
                <a:solidFill>
                  <a:schemeClr val="dk1"/>
                </a:solidFill>
                <a:latin typeface="Calibri"/>
                <a:ea typeface="Calibri"/>
                <a:cs typeface="Calibri"/>
                <a:sym typeface="Calibri"/>
              </a:rPr>
              <a:t>for i = 1 to n</a:t>
            </a:r>
            <a:endParaRPr/>
          </a:p>
          <a:p>
            <a:pPr marL="171450" marR="0" lvl="0" indent="-171450" algn="l" rtl="0">
              <a:lnSpc>
                <a:spcPct val="70000"/>
              </a:lnSpc>
              <a:spcBef>
                <a:spcPts val="700"/>
              </a:spcBef>
              <a:spcAft>
                <a:spcPts val="0"/>
              </a:spcAft>
              <a:buClr>
                <a:schemeClr val="dk1"/>
              </a:buClr>
              <a:buSzPts val="1900"/>
              <a:buFont typeface="Arial"/>
              <a:buNone/>
            </a:pPr>
            <a:r>
              <a:rPr lang="en-US" sz="1900" b="0" i="0" u="none">
                <a:solidFill>
                  <a:schemeClr val="dk1"/>
                </a:solidFill>
                <a:latin typeface="Calibri"/>
                <a:ea typeface="Calibri"/>
                <a:cs typeface="Calibri"/>
                <a:sym typeface="Calibri"/>
              </a:rPr>
              <a:t>	B[i,0] = 0</a:t>
            </a:r>
            <a:endParaRPr/>
          </a:p>
          <a:p>
            <a:pPr marL="171450" marR="0" lvl="0" indent="-171450" algn="l" rtl="0">
              <a:lnSpc>
                <a:spcPct val="70000"/>
              </a:lnSpc>
              <a:spcBef>
                <a:spcPts val="70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a:p>
            <a:pPr marL="171450" marR="0" lvl="0" indent="-171450" algn="l" rtl="0">
              <a:lnSpc>
                <a:spcPct val="70000"/>
              </a:lnSpc>
              <a:spcBef>
                <a:spcPts val="700"/>
              </a:spcBef>
              <a:spcAft>
                <a:spcPts val="0"/>
              </a:spcAft>
              <a:buClr>
                <a:schemeClr val="dk1"/>
              </a:buClr>
              <a:buSzPts val="1900"/>
              <a:buFont typeface="Arial"/>
              <a:buNone/>
            </a:pPr>
            <a:r>
              <a:rPr lang="en-US" sz="1900" b="0" i="0" u="none">
                <a:solidFill>
                  <a:schemeClr val="dk1"/>
                </a:solidFill>
                <a:latin typeface="Calibri"/>
                <a:ea typeface="Calibri"/>
                <a:cs typeface="Calibri"/>
                <a:sym typeface="Calibri"/>
              </a:rPr>
              <a:t>for i = 1 to n</a:t>
            </a:r>
            <a:endParaRPr/>
          </a:p>
          <a:p>
            <a:pPr marL="171450" marR="0" lvl="0" indent="-171450" algn="l" rtl="0">
              <a:lnSpc>
                <a:spcPct val="70000"/>
              </a:lnSpc>
              <a:spcBef>
                <a:spcPts val="700"/>
              </a:spcBef>
              <a:spcAft>
                <a:spcPts val="0"/>
              </a:spcAft>
              <a:buClr>
                <a:schemeClr val="dk1"/>
              </a:buClr>
              <a:buSzPts val="1900"/>
              <a:buFont typeface="Arial"/>
              <a:buNone/>
            </a:pPr>
            <a:r>
              <a:rPr lang="en-US" sz="1900" b="0" i="0" u="none">
                <a:solidFill>
                  <a:schemeClr val="dk1"/>
                </a:solidFill>
                <a:latin typeface="Calibri"/>
                <a:ea typeface="Calibri"/>
                <a:cs typeface="Calibri"/>
                <a:sym typeface="Calibri"/>
              </a:rPr>
              <a:t>	for w = 0 to W</a:t>
            </a:r>
            <a:endParaRPr/>
          </a:p>
          <a:p>
            <a:pPr marL="171450" marR="0" lvl="0" indent="-171450" algn="l" rtl="0">
              <a:lnSpc>
                <a:spcPct val="70000"/>
              </a:lnSpc>
              <a:spcBef>
                <a:spcPts val="700"/>
              </a:spcBef>
              <a:spcAft>
                <a:spcPts val="0"/>
              </a:spcAft>
              <a:buClr>
                <a:schemeClr val="dk1"/>
              </a:buClr>
              <a:buSzPts val="1900"/>
              <a:buFont typeface="Arial"/>
              <a:buNone/>
            </a:pPr>
            <a:r>
              <a:rPr lang="en-US" sz="1900" b="0" i="0" u="none">
                <a:solidFill>
                  <a:schemeClr val="dk1"/>
                </a:solidFill>
                <a:latin typeface="Calibri"/>
                <a:ea typeface="Calibri"/>
                <a:cs typeface="Calibri"/>
                <a:sym typeface="Calibri"/>
              </a:rPr>
              <a:t>		&lt; the rest of the code &gt;</a:t>
            </a:r>
            <a:endParaRPr/>
          </a:p>
          <a:p>
            <a:pPr marL="171450" marR="0" lvl="0" indent="-171450" algn="l" rtl="0">
              <a:lnSpc>
                <a:spcPct val="70000"/>
              </a:lnSpc>
              <a:spcBef>
                <a:spcPts val="70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a:p>
            <a:pPr marL="171450" marR="0" lvl="0" indent="-171450" algn="l" rtl="0">
              <a:lnSpc>
                <a:spcPct val="70000"/>
              </a:lnSpc>
              <a:spcBef>
                <a:spcPts val="700"/>
              </a:spcBef>
              <a:spcAft>
                <a:spcPts val="0"/>
              </a:spcAft>
              <a:buClr>
                <a:schemeClr val="dk1"/>
              </a:buClr>
              <a:buSzPts val="1900"/>
              <a:buFont typeface="Arial"/>
              <a:buNone/>
            </a:pPr>
            <a:r>
              <a:rPr lang="en-US" sz="1900" b="0" i="0" u="none">
                <a:solidFill>
                  <a:schemeClr val="dk1"/>
                </a:solidFill>
                <a:latin typeface="Calibri"/>
                <a:ea typeface="Calibri"/>
                <a:cs typeface="Calibri"/>
                <a:sym typeface="Calibri"/>
              </a:rPr>
              <a:t>What is the running time of this algorithm?</a:t>
            </a:r>
            <a:endParaRPr/>
          </a:p>
          <a:p>
            <a:pPr marL="171450" marR="0" lvl="0" indent="-171450" algn="l" rtl="0">
              <a:lnSpc>
                <a:spcPct val="70000"/>
              </a:lnSpc>
              <a:spcBef>
                <a:spcPts val="700"/>
              </a:spcBef>
              <a:spcAft>
                <a:spcPts val="0"/>
              </a:spcAft>
              <a:buClr>
                <a:schemeClr val="dk1"/>
              </a:buClr>
              <a:buSzPts val="1900"/>
              <a:buFont typeface="Arial"/>
              <a:buNone/>
            </a:pPr>
            <a:r>
              <a:rPr lang="en-US" sz="1900" b="0" i="0" u="none">
                <a:solidFill>
                  <a:schemeClr val="dk1"/>
                </a:solidFill>
                <a:latin typeface="Calibri"/>
                <a:ea typeface="Calibri"/>
                <a:cs typeface="Calibri"/>
                <a:sym typeface="Calibri"/>
              </a:rPr>
              <a:t>		</a:t>
            </a:r>
            <a:r>
              <a:rPr lang="en-US" sz="1900" b="1" i="0" u="none">
                <a:solidFill>
                  <a:schemeClr val="dk1"/>
                </a:solidFill>
                <a:latin typeface="Calibri"/>
                <a:ea typeface="Calibri"/>
                <a:cs typeface="Calibri"/>
                <a:sym typeface="Calibri"/>
              </a:rPr>
              <a:t>O(</a:t>
            </a:r>
            <a:r>
              <a:rPr lang="en-US" sz="1900" b="1" i="1" u="none">
                <a:solidFill>
                  <a:schemeClr val="dk1"/>
                </a:solidFill>
                <a:latin typeface="Calibri"/>
                <a:ea typeface="Calibri"/>
                <a:cs typeface="Calibri"/>
                <a:sym typeface="Calibri"/>
              </a:rPr>
              <a:t>n*W</a:t>
            </a:r>
            <a:r>
              <a:rPr lang="en-US" sz="1900" b="1" i="0" u="none">
                <a:solidFill>
                  <a:schemeClr val="dk1"/>
                </a:solidFill>
                <a:latin typeface="Calibri"/>
                <a:ea typeface="Calibri"/>
                <a:cs typeface="Calibri"/>
                <a:sym typeface="Calibri"/>
              </a:rPr>
              <a:t>)</a:t>
            </a:r>
            <a:endParaRPr/>
          </a:p>
          <a:p>
            <a:pPr marL="171450" marR="0" lvl="0" indent="-171450" algn="l" rtl="0">
              <a:lnSpc>
                <a:spcPct val="70000"/>
              </a:lnSpc>
              <a:spcBef>
                <a:spcPts val="70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a:p>
            <a:pPr marL="171450" marR="0" lvl="0" indent="-171450" algn="l" rtl="0">
              <a:lnSpc>
                <a:spcPct val="70000"/>
              </a:lnSpc>
              <a:spcBef>
                <a:spcPts val="700"/>
              </a:spcBef>
              <a:spcAft>
                <a:spcPts val="0"/>
              </a:spcAft>
              <a:buClr>
                <a:schemeClr val="dk1"/>
              </a:buClr>
              <a:buSzPts val="1900"/>
              <a:buFont typeface="Arial"/>
              <a:buNone/>
            </a:pPr>
            <a:r>
              <a:rPr lang="en-US" sz="1900" b="0" i="0" u="none">
                <a:solidFill>
                  <a:schemeClr val="dk1"/>
                </a:solidFill>
                <a:latin typeface="Calibri"/>
                <a:ea typeface="Calibri"/>
                <a:cs typeface="Calibri"/>
                <a:sym typeface="Calibri"/>
              </a:rPr>
              <a:t>Remember that the brute-force algorithm takes: 	</a:t>
            </a:r>
            <a:r>
              <a:rPr lang="en-US" sz="1900" b="1" i="0" u="none">
                <a:solidFill>
                  <a:schemeClr val="dk1"/>
                </a:solidFill>
                <a:latin typeface="Calibri"/>
                <a:ea typeface="Calibri"/>
                <a:cs typeface="Calibri"/>
                <a:sym typeface="Calibri"/>
              </a:rPr>
              <a:t>O(2</a:t>
            </a:r>
            <a:r>
              <a:rPr lang="en-US" sz="1900" b="1" i="0" u="none" baseline="30000">
                <a:solidFill>
                  <a:schemeClr val="dk1"/>
                </a:solidFill>
                <a:latin typeface="Calibri"/>
                <a:ea typeface="Calibri"/>
                <a:cs typeface="Calibri"/>
                <a:sym typeface="Calibri"/>
              </a:rPr>
              <a:t>n</a:t>
            </a:r>
            <a:r>
              <a:rPr lang="en-US" sz="1900" b="1" i="0" u="none">
                <a:solidFill>
                  <a:schemeClr val="dk1"/>
                </a:solidFill>
                <a:latin typeface="Calibri"/>
                <a:ea typeface="Calibri"/>
                <a:cs typeface="Calibri"/>
                <a:sym typeface="Calibri"/>
              </a:rPr>
              <a:t>)</a:t>
            </a:r>
            <a:endParaRPr/>
          </a:p>
          <a:p>
            <a:pPr marL="171450" marR="0" lvl="0" indent="-171450" algn="l" rtl="0">
              <a:lnSpc>
                <a:spcPct val="70000"/>
              </a:lnSpc>
              <a:spcBef>
                <a:spcPts val="700"/>
              </a:spcBef>
              <a:spcAft>
                <a:spcPts val="0"/>
              </a:spcAft>
              <a:buClr>
                <a:schemeClr val="dk1"/>
              </a:buClr>
              <a:buSzPts val="1900"/>
              <a:buFont typeface="Arial"/>
              <a:buNone/>
            </a:pPr>
            <a:endParaRPr sz="1900" b="1" i="0" u="none">
              <a:solidFill>
                <a:schemeClr val="dk1"/>
              </a:solidFill>
              <a:latin typeface="Calibri"/>
              <a:ea typeface="Calibri"/>
              <a:cs typeface="Calibri"/>
              <a:sym typeface="Calibri"/>
            </a:endParaRPr>
          </a:p>
          <a:p>
            <a:pPr marL="171450" marR="0" lvl="0" indent="-171450" algn="l" rtl="0">
              <a:lnSpc>
                <a:spcPct val="70000"/>
              </a:lnSpc>
              <a:spcBef>
                <a:spcPts val="700"/>
              </a:spcBef>
              <a:spcAft>
                <a:spcPts val="0"/>
              </a:spcAft>
              <a:buClr>
                <a:schemeClr val="dk1"/>
              </a:buClr>
              <a:buSzPts val="1700"/>
              <a:buFont typeface="Arial"/>
              <a:buNone/>
            </a:pPr>
            <a:r>
              <a:rPr lang="en-US" sz="1700" b="1" i="0" u="none">
                <a:solidFill>
                  <a:schemeClr val="dk1"/>
                </a:solidFill>
                <a:latin typeface="Calibri"/>
                <a:ea typeface="Calibri"/>
                <a:cs typeface="Calibri"/>
                <a:sym typeface="Calibri"/>
              </a:rPr>
              <a:t>Brute-force search</a:t>
            </a:r>
            <a:r>
              <a:rPr lang="en-US" sz="1700" b="0" i="0" u="none">
                <a:solidFill>
                  <a:schemeClr val="dk1"/>
                </a:solidFill>
                <a:latin typeface="Calibri"/>
                <a:ea typeface="Calibri"/>
                <a:cs typeface="Calibri"/>
                <a:sym typeface="Calibri"/>
              </a:rPr>
              <a:t> or </a:t>
            </a:r>
            <a:r>
              <a:rPr lang="en-US" sz="1700" b="1" i="0" u="none">
                <a:solidFill>
                  <a:schemeClr val="dk1"/>
                </a:solidFill>
                <a:latin typeface="Calibri"/>
                <a:ea typeface="Calibri"/>
                <a:cs typeface="Calibri"/>
                <a:sym typeface="Calibri"/>
              </a:rPr>
              <a:t>exhaustive search</a:t>
            </a:r>
            <a:r>
              <a:rPr lang="en-US" sz="1700" b="0" i="0" u="none">
                <a:solidFill>
                  <a:schemeClr val="dk1"/>
                </a:solidFill>
                <a:latin typeface="Calibri"/>
                <a:ea typeface="Calibri"/>
                <a:cs typeface="Calibri"/>
                <a:sym typeface="Calibri"/>
              </a:rPr>
              <a:t>, also known as </a:t>
            </a:r>
            <a:r>
              <a:rPr lang="en-US" sz="1700" b="1" i="0" u="none">
                <a:solidFill>
                  <a:schemeClr val="dk1"/>
                </a:solidFill>
                <a:latin typeface="Calibri"/>
                <a:ea typeface="Calibri"/>
                <a:cs typeface="Calibri"/>
                <a:sym typeface="Calibri"/>
              </a:rPr>
              <a:t>generate and test</a:t>
            </a:r>
            <a:r>
              <a:rPr lang="en-US" sz="1700" b="0" i="0" u="none">
                <a:solidFill>
                  <a:schemeClr val="dk1"/>
                </a:solidFill>
                <a:latin typeface="Calibri"/>
                <a:ea typeface="Calibri"/>
                <a:cs typeface="Calibri"/>
                <a:sym typeface="Calibri"/>
              </a:rPr>
              <a:t>, is a very general </a:t>
            </a:r>
            <a:r>
              <a:rPr lang="en-US" sz="1700" b="0" i="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problem solving</a:t>
            </a:r>
            <a:r>
              <a:rPr lang="en-US" sz="1700" b="0" i="0" u="none">
                <a:solidFill>
                  <a:schemeClr val="dk1"/>
                </a:solidFill>
                <a:latin typeface="Calibri"/>
                <a:ea typeface="Calibri"/>
                <a:cs typeface="Calibri"/>
                <a:sym typeface="Calibri"/>
              </a:rPr>
              <a:t>, is a very general problem solving technique and </a:t>
            </a:r>
            <a:r>
              <a:rPr lang="en-US" sz="1700" b="0" i="0" u="sng">
                <a:solidFill>
                  <a:schemeClr val="dk1"/>
                </a:solidFill>
                <a:latin typeface="Calibri"/>
                <a:ea typeface="Calibri"/>
                <a:cs typeface="Calibri"/>
                <a:sym typeface="Calibri"/>
                <a:hlinkClick r:id="rId4">
                  <a:extLst>
                    <a:ext uri="{A12FA001-AC4F-418D-AE19-62706E023703}">
                      <ahyp:hlinkClr xmlns:ahyp="http://schemas.microsoft.com/office/drawing/2018/hyperlinkcolor" xmlns="" val="tx"/>
                    </a:ext>
                  </a:extLst>
                </a:hlinkClick>
              </a:rPr>
              <a:t>algorithmic paradigm</a:t>
            </a:r>
            <a:r>
              <a:rPr lang="en-US" sz="1700" b="0" i="0" u="none">
                <a:solidFill>
                  <a:schemeClr val="dk1"/>
                </a:solidFill>
                <a:latin typeface="Calibri"/>
                <a:ea typeface="Calibri"/>
                <a:cs typeface="Calibri"/>
                <a:sym typeface="Calibri"/>
              </a:rPr>
              <a:t> that consists of systematically enumerating all possible candidates for the solution and checking whether each candidate satisfies the problem's statement</a:t>
            </a:r>
            <a:r>
              <a:rPr lang="en-US" sz="1900" b="0" i="0" u="none">
                <a:solidFill>
                  <a:schemeClr val="dk1"/>
                </a:solidFill>
                <a:latin typeface="Calibri"/>
                <a:ea typeface="Calibri"/>
                <a:cs typeface="Calibri"/>
                <a:sym typeface="Calibri"/>
              </a:rPr>
              <a:t>.</a:t>
            </a:r>
            <a:endParaRPr/>
          </a:p>
        </p:txBody>
      </p:sp>
      <p:sp>
        <p:nvSpPr>
          <p:cNvPr id="493" name="Google Shape;493;p42"/>
          <p:cNvSpPr txBox="1"/>
          <p:nvPr/>
        </p:nvSpPr>
        <p:spPr>
          <a:xfrm>
            <a:off x="3733800" y="1219200"/>
            <a:ext cx="1022350"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Times New Roman"/>
              <a:buNone/>
            </a:pPr>
            <a:r>
              <a:rPr lang="en-US" sz="2800" b="1" i="0" u="none">
                <a:solidFill>
                  <a:schemeClr val="dk1"/>
                </a:solidFill>
                <a:latin typeface="Times New Roman"/>
                <a:ea typeface="Times New Roman"/>
                <a:cs typeface="Times New Roman"/>
                <a:sym typeface="Times New Roman"/>
              </a:rPr>
              <a:t>O(</a:t>
            </a:r>
            <a:r>
              <a:rPr lang="en-US" sz="2800" b="1" i="1" u="none">
                <a:solidFill>
                  <a:schemeClr val="dk1"/>
                </a:solidFill>
                <a:latin typeface="Times New Roman"/>
                <a:ea typeface="Times New Roman"/>
                <a:cs typeface="Times New Roman"/>
                <a:sym typeface="Times New Roman"/>
              </a:rPr>
              <a:t>W</a:t>
            </a:r>
            <a:r>
              <a:rPr lang="en-US" sz="2800" b="1" i="0" u="none">
                <a:solidFill>
                  <a:schemeClr val="dk1"/>
                </a:solidFill>
                <a:latin typeface="Times New Roman"/>
                <a:ea typeface="Times New Roman"/>
                <a:cs typeface="Times New Roman"/>
                <a:sym typeface="Times New Roman"/>
              </a:rPr>
              <a:t>)</a:t>
            </a:r>
            <a:endParaRPr/>
          </a:p>
        </p:txBody>
      </p:sp>
      <p:sp>
        <p:nvSpPr>
          <p:cNvPr id="494" name="Google Shape;494;p42"/>
          <p:cNvSpPr txBox="1"/>
          <p:nvPr/>
        </p:nvSpPr>
        <p:spPr>
          <a:xfrm>
            <a:off x="4419600" y="3124200"/>
            <a:ext cx="1022350"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Times New Roman"/>
              <a:buNone/>
            </a:pPr>
            <a:r>
              <a:rPr lang="en-US" sz="2800" b="1" i="0" u="none">
                <a:solidFill>
                  <a:schemeClr val="dk1"/>
                </a:solidFill>
                <a:latin typeface="Times New Roman"/>
                <a:ea typeface="Times New Roman"/>
                <a:cs typeface="Times New Roman"/>
                <a:sym typeface="Times New Roman"/>
              </a:rPr>
              <a:t>O(</a:t>
            </a:r>
            <a:r>
              <a:rPr lang="en-US" sz="2800" b="1" i="1" u="none">
                <a:solidFill>
                  <a:schemeClr val="dk1"/>
                </a:solidFill>
                <a:latin typeface="Times New Roman"/>
                <a:ea typeface="Times New Roman"/>
                <a:cs typeface="Times New Roman"/>
                <a:sym typeface="Times New Roman"/>
              </a:rPr>
              <a:t>W</a:t>
            </a:r>
            <a:r>
              <a:rPr lang="en-US" sz="2800" b="1" i="0" u="none">
                <a:solidFill>
                  <a:schemeClr val="dk1"/>
                </a:solidFill>
                <a:latin typeface="Times New Roman"/>
                <a:ea typeface="Times New Roman"/>
                <a:cs typeface="Times New Roman"/>
                <a:sym typeface="Times New Roman"/>
              </a:rPr>
              <a:t>)</a:t>
            </a:r>
            <a:endParaRPr/>
          </a:p>
        </p:txBody>
      </p:sp>
      <p:sp>
        <p:nvSpPr>
          <p:cNvPr id="495" name="Google Shape;495;p42"/>
          <p:cNvSpPr txBox="1"/>
          <p:nvPr/>
        </p:nvSpPr>
        <p:spPr>
          <a:xfrm>
            <a:off x="3581400" y="2667000"/>
            <a:ext cx="2459037"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Times New Roman"/>
              <a:buNone/>
            </a:pPr>
            <a:r>
              <a:rPr lang="en-US" sz="2800" b="1" i="0" u="none">
                <a:solidFill>
                  <a:schemeClr val="dk1"/>
                </a:solidFill>
                <a:latin typeface="Times New Roman"/>
                <a:ea typeface="Times New Roman"/>
                <a:cs typeface="Times New Roman"/>
                <a:sym typeface="Times New Roman"/>
              </a:rPr>
              <a:t>Repeat </a:t>
            </a:r>
            <a:r>
              <a:rPr lang="en-US" sz="2800" b="1" i="1" u="none">
                <a:solidFill>
                  <a:schemeClr val="dk1"/>
                </a:solidFill>
                <a:latin typeface="Times New Roman"/>
                <a:ea typeface="Times New Roman"/>
                <a:cs typeface="Times New Roman"/>
                <a:sym typeface="Times New Roman"/>
              </a:rPr>
              <a:t>n </a:t>
            </a:r>
            <a:r>
              <a:rPr lang="en-US" sz="2800" b="1" i="0" u="none">
                <a:solidFill>
                  <a:schemeClr val="dk1"/>
                </a:solidFill>
                <a:latin typeface="Times New Roman"/>
                <a:ea typeface="Times New Roman"/>
                <a:cs typeface="Times New Roman"/>
                <a:sym typeface="Times New Roman"/>
              </a:rPr>
              <a:t>times</a:t>
            </a:r>
            <a:endParaRPr/>
          </a:p>
        </p:txBody>
      </p:sp>
      <p:sp>
        <p:nvSpPr>
          <p:cNvPr id="496" name="Google Shape;496;p42"/>
          <p:cNvSpPr txBox="1"/>
          <p:nvPr/>
        </p:nvSpPr>
        <p:spPr>
          <a:xfrm>
            <a:off x="3810000" y="1981200"/>
            <a:ext cx="904875"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Times New Roman"/>
              <a:buNone/>
            </a:pPr>
            <a:r>
              <a:rPr lang="en-US" sz="2800" b="1" i="0" u="none">
                <a:solidFill>
                  <a:schemeClr val="dk1"/>
                </a:solidFill>
                <a:latin typeface="Times New Roman"/>
                <a:ea typeface="Times New Roman"/>
                <a:cs typeface="Times New Roman"/>
                <a:sym typeface="Times New Roman"/>
              </a:rPr>
              <a:t>O(</a:t>
            </a:r>
            <a:r>
              <a:rPr lang="en-US" sz="2800" b="1" i="1" u="none">
                <a:solidFill>
                  <a:schemeClr val="dk1"/>
                </a:solidFill>
                <a:latin typeface="Times New Roman"/>
                <a:ea typeface="Times New Roman"/>
                <a:cs typeface="Times New Roman"/>
                <a:sym typeface="Times New Roman"/>
              </a:rPr>
              <a:t>n</a:t>
            </a:r>
            <a:r>
              <a:rPr lang="en-US" sz="2800" b="1" i="0" u="none">
                <a:solidFill>
                  <a:schemeClr val="dk1"/>
                </a:solidFill>
                <a:latin typeface="Times New Roman"/>
                <a:ea typeface="Times New Roman"/>
                <a:cs typeface="Times New Roman"/>
                <a:sym typeface="Times New Roman"/>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r>
              <a:rPr lang="en-US" dirty="0"/>
              <a:t>Knapsack 0-1</a:t>
            </a:r>
            <a:endParaRPr sz="3300" dirty="0">
              <a:solidFill>
                <a:schemeClr val="dk1"/>
              </a:solidFill>
              <a:latin typeface="Calibri"/>
              <a:ea typeface="Calibri"/>
              <a:cs typeface="Calibri"/>
              <a:sym typeface="Calibri"/>
            </a:endParaRPr>
          </a:p>
        </p:txBody>
      </p:sp>
      <p:sp>
        <p:nvSpPr>
          <p:cNvPr id="502" name="Google Shape;502;p43"/>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Consider the problem having weights and profits are:</a:t>
            </a:r>
            <a:endParaRPr/>
          </a:p>
          <a:p>
            <a:pPr marL="171450" marR="0" lvl="0" indent="-171450" algn="l" rtl="0">
              <a:lnSpc>
                <a:spcPct val="90000"/>
              </a:lnSpc>
              <a:spcBef>
                <a:spcPts val="70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Weights: {3, 4, 6, 5}</a:t>
            </a:r>
            <a:endParaRPr/>
          </a:p>
          <a:p>
            <a:pPr marL="171450" marR="0" lvl="0" indent="-171450" algn="l" rtl="0">
              <a:lnSpc>
                <a:spcPct val="90000"/>
              </a:lnSpc>
              <a:spcBef>
                <a:spcPts val="70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Profits: {2, 3, 1, 4}</a:t>
            </a:r>
            <a:endParaRPr/>
          </a:p>
          <a:p>
            <a:pPr marL="171450" marR="0" lvl="0" indent="-171450" algn="l" rtl="0">
              <a:lnSpc>
                <a:spcPct val="90000"/>
              </a:lnSpc>
              <a:spcBef>
                <a:spcPts val="70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The weight of the knapsack is 8 kg</a:t>
            </a:r>
            <a:endParaRPr/>
          </a:p>
          <a:p>
            <a:pPr marL="171450" marR="0" lvl="0" indent="-171450" algn="l" rtl="0">
              <a:lnSpc>
                <a:spcPct val="90000"/>
              </a:lnSpc>
              <a:spcBef>
                <a:spcPts val="70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The number of items is 4</a:t>
            </a:r>
            <a:endParaRPr/>
          </a:p>
          <a:p>
            <a:pPr marL="171450" marR="0" lvl="0" indent="-38100" algn="l" rtl="0">
              <a:lnSpc>
                <a:spcPct val="90000"/>
              </a:lnSpc>
              <a:spcBef>
                <a:spcPts val="750"/>
              </a:spcBef>
              <a:spcAft>
                <a:spcPts val="0"/>
              </a:spcAft>
              <a:buClr>
                <a:schemeClr val="dk1"/>
              </a:buClr>
              <a:buSzPts val="2100"/>
              <a:buFont typeface="Arial"/>
              <a:buNone/>
            </a:pPr>
            <a:endParaRPr sz="2100" b="0" i="0" u="none">
              <a:solidFill>
                <a:schemeClr val="dk1"/>
              </a:solidFill>
              <a:latin typeface="Calibri"/>
              <a:ea typeface="Calibri"/>
              <a:cs typeface="Calibri"/>
              <a:sym typeface="Calibri"/>
            </a:endParaRPr>
          </a:p>
        </p:txBody>
      </p:sp>
      <p:sp>
        <p:nvSpPr>
          <p:cNvPr id="503" name="Google Shape;503;p43"/>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Times"/>
              <a:buNone/>
            </a:pPr>
            <a:fld id="{00000000-1234-1234-1234-123412341234}" type="slidenum">
              <a:rPr lang="en-US" sz="900" b="0" i="0" u="none">
                <a:solidFill>
                  <a:srgbClr val="898989"/>
                </a:solidFill>
                <a:latin typeface="Times"/>
                <a:ea typeface="Times"/>
                <a:cs typeface="Times"/>
                <a:sym typeface="Times"/>
              </a:rP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The 0-1 knapsack problem</a:t>
            </a:r>
            <a:endParaRPr/>
          </a:p>
        </p:txBody>
      </p:sp>
      <p:sp>
        <p:nvSpPr>
          <p:cNvPr id="509" name="Google Shape;509;p44"/>
          <p:cNvSpPr txBox="1">
            <a:spLocks noGrp="1"/>
          </p:cNvSpPr>
          <p:nvPr>
            <p:ph idx="1"/>
          </p:nvPr>
        </p:nvSpPr>
        <p:spPr>
          <a:xfrm>
            <a:off x="381000" y="1371600"/>
            <a:ext cx="8574087" cy="53340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 solution to the knapsack problem may be obtained by making a sequence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of decisions on the variables </a:t>
            </a:r>
            <a:r>
              <a:rPr lang="en-US" sz="2000" b="0" i="1" u="none">
                <a:solidFill>
                  <a:schemeClr val="dk1"/>
                </a:solidFill>
                <a:latin typeface="Calibri"/>
                <a:ea typeface="Calibri"/>
                <a:cs typeface="Calibri"/>
                <a:sym typeface="Calibri"/>
              </a:rPr>
              <a:t>x1, x2, ... , xn. A decision on variable x; involves deciding which of the values 0 or 1 is to be assigned to it.</a:t>
            </a:r>
            <a:endParaRPr/>
          </a:p>
          <a:p>
            <a:pPr marL="171450" marR="0" lvl="0" indent="-171450" algn="l" rtl="0">
              <a:lnSpc>
                <a:spcPct val="90000"/>
              </a:lnSpc>
              <a:spcBef>
                <a:spcPts val="7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Let  (X) be the value of an optimal solution to KNAP(l,j, X). Since the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principle of optimality holds, we obtain</a:t>
            </a:r>
            <a:endParaRPr/>
          </a:p>
          <a:p>
            <a:pPr marL="171450" marR="0" lvl="0" indent="-44450" algn="l" rtl="0">
              <a:lnSpc>
                <a:spcPct val="90000"/>
              </a:lnSpc>
              <a:spcBef>
                <a:spcPts val="7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171450" marR="0" lvl="0" indent="-171450" algn="l" rtl="0">
              <a:lnSpc>
                <a:spcPct val="90000"/>
              </a:lnSpc>
              <a:spcBef>
                <a:spcPts val="7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For arbitrary                       </a:t>
            </a:r>
            <a:r>
              <a:rPr lang="en-US" sz="2000" b="0" i="1" u="none">
                <a:solidFill>
                  <a:schemeClr val="dk1"/>
                </a:solidFill>
                <a:latin typeface="Calibri"/>
                <a:ea typeface="Calibri"/>
                <a:cs typeface="Calibri"/>
                <a:sym typeface="Calibri"/>
              </a:rPr>
              <a:t>Equation generalizes to</a:t>
            </a:r>
            <a:endParaRPr/>
          </a:p>
          <a:p>
            <a:pPr marL="171450" marR="0" lvl="0" indent="-171450" algn="l" rtl="0">
              <a:lnSpc>
                <a:spcPct val="90000"/>
              </a:lnSpc>
              <a:spcBef>
                <a:spcPts val="700"/>
              </a:spcBef>
              <a:spcAft>
                <a:spcPts val="0"/>
              </a:spcAft>
              <a:buClr>
                <a:schemeClr val="dk1"/>
              </a:buClr>
              <a:buSzPts val="2000"/>
              <a:buFont typeface="Arial"/>
              <a:buNone/>
            </a:pPr>
            <a:r>
              <a:rPr lang="en-US" sz="2000" b="0" i="1" u="none">
                <a:solidFill>
                  <a:schemeClr val="dk1"/>
                </a:solidFill>
                <a:latin typeface="Calibri"/>
                <a:ea typeface="Calibri"/>
                <a:cs typeface="Calibri"/>
                <a:sym typeface="Calibri"/>
              </a:rPr>
              <a:t>                  </a:t>
            </a:r>
            <a:endParaRPr/>
          </a:p>
          <a:p>
            <a:pPr marL="171450" marR="0" lvl="0" indent="-171450" algn="l" rtl="0">
              <a:lnSpc>
                <a:spcPct val="90000"/>
              </a:lnSpc>
              <a:spcBef>
                <a:spcPts val="7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Equation may be solved              b</a:t>
            </a:r>
            <a:r>
              <a:rPr lang="en-US" sz="2000" b="0" i="1" u="none">
                <a:solidFill>
                  <a:schemeClr val="dk1"/>
                </a:solidFill>
                <a:latin typeface="Calibri"/>
                <a:ea typeface="Calibri"/>
                <a:cs typeface="Calibri"/>
                <a:sym typeface="Calibri"/>
              </a:rPr>
              <a:t>y beginning with the knowledge</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for all </a:t>
            </a:r>
            <a:r>
              <a:rPr lang="en-US" sz="2000" b="0" i="1" u="none">
                <a:solidFill>
                  <a:schemeClr val="dk1"/>
                </a:solidFill>
                <a:latin typeface="Calibri"/>
                <a:ea typeface="Calibri"/>
                <a:cs typeface="Calibri"/>
                <a:sym typeface="Calibri"/>
              </a:rPr>
              <a:t>X and                                                            may be successively</a:t>
            </a:r>
            <a:endParaRPr/>
          </a:p>
          <a:p>
            <a:pPr marL="171450" marR="0" lvl="0" indent="-171450" algn="l" rtl="0">
              <a:lnSpc>
                <a:spcPct val="90000"/>
              </a:lnSpc>
              <a:spcBef>
                <a:spcPts val="7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computed using  equation 2.</a:t>
            </a:r>
            <a:endParaRPr/>
          </a:p>
          <a:p>
            <a:pPr marL="171450" marR="0" lvl="0" indent="-171450" algn="l" rtl="0">
              <a:lnSpc>
                <a:spcPct val="90000"/>
              </a:lnSpc>
              <a:spcBef>
                <a:spcPts val="700"/>
              </a:spcBef>
              <a:spcAft>
                <a:spcPts val="0"/>
              </a:spcAft>
              <a:buClr>
                <a:schemeClr val="dk1"/>
              </a:buClr>
              <a:buSzPts val="2000"/>
              <a:buFont typeface="Arial"/>
              <a:buNone/>
            </a:pPr>
            <a:endParaRPr sz="2000" b="0" i="1" u="none">
              <a:solidFill>
                <a:schemeClr val="dk1"/>
              </a:solidFill>
              <a:latin typeface="Calibri"/>
              <a:ea typeface="Calibri"/>
              <a:cs typeface="Calibri"/>
              <a:sym typeface="Calibri"/>
            </a:endParaRPr>
          </a:p>
          <a:p>
            <a:pPr marL="171450" marR="0" lvl="0" indent="-44450" algn="l" rtl="0">
              <a:lnSpc>
                <a:spcPct val="90000"/>
              </a:lnSpc>
              <a:spcBef>
                <a:spcPts val="750"/>
              </a:spcBef>
              <a:spcAft>
                <a:spcPts val="0"/>
              </a:spcAft>
              <a:buClr>
                <a:schemeClr val="dk1"/>
              </a:buClr>
              <a:buSzPts val="2000"/>
              <a:buFont typeface="Arial"/>
              <a:buNone/>
            </a:pPr>
            <a:endParaRPr sz="2000" b="0" i="1" u="none">
              <a:solidFill>
                <a:schemeClr val="dk1"/>
              </a:solidFill>
              <a:latin typeface="Calibri"/>
              <a:ea typeface="Calibri"/>
              <a:cs typeface="Calibri"/>
              <a:sym typeface="Calibri"/>
            </a:endParaRPr>
          </a:p>
        </p:txBody>
      </p:sp>
      <p:sp>
        <p:nvSpPr>
          <p:cNvPr id="510" name="Google Shape;510;p4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a:solidFill>
                  <a:schemeClr val="dk1"/>
                </a:solidFill>
                <a:latin typeface="Arial"/>
                <a:ea typeface="Arial"/>
                <a:cs typeface="Arial"/>
                <a:sym typeface="Arial"/>
              </a:rPr>
              <a:t>47</a:t>
            </a:fld>
            <a:endParaRPr/>
          </a:p>
        </p:txBody>
      </p:sp>
      <p:pic>
        <p:nvPicPr>
          <p:cNvPr id="511" name="Google Shape;511;p44"/>
          <p:cNvPicPr preferRelativeResize="0"/>
          <p:nvPr/>
        </p:nvPicPr>
        <p:blipFill rotWithShape="1">
          <a:blip r:embed="rId3">
            <a:alphaModFix/>
          </a:blip>
          <a:srcRect/>
          <a:stretch/>
        </p:blipFill>
        <p:spPr>
          <a:xfrm>
            <a:off x="2420138" y="3007513"/>
            <a:ext cx="4495800" cy="323850"/>
          </a:xfrm>
          <a:prstGeom prst="rect">
            <a:avLst/>
          </a:prstGeom>
          <a:noFill/>
          <a:ln>
            <a:noFill/>
          </a:ln>
        </p:spPr>
      </p:pic>
      <p:pic>
        <p:nvPicPr>
          <p:cNvPr id="512" name="Google Shape;512;p44"/>
          <p:cNvPicPr preferRelativeResize="0"/>
          <p:nvPr/>
        </p:nvPicPr>
        <p:blipFill rotWithShape="1">
          <a:blip r:embed="rId4">
            <a:alphaModFix/>
          </a:blip>
          <a:srcRect/>
          <a:stretch/>
        </p:blipFill>
        <p:spPr>
          <a:xfrm>
            <a:off x="1219200" y="2514600"/>
            <a:ext cx="461962" cy="227012"/>
          </a:xfrm>
          <a:prstGeom prst="rect">
            <a:avLst/>
          </a:prstGeom>
          <a:noFill/>
          <a:ln>
            <a:noFill/>
          </a:ln>
        </p:spPr>
      </p:pic>
      <p:pic>
        <p:nvPicPr>
          <p:cNvPr id="513" name="Google Shape;513;p44"/>
          <p:cNvPicPr preferRelativeResize="0"/>
          <p:nvPr/>
        </p:nvPicPr>
        <p:blipFill rotWithShape="1">
          <a:blip r:embed="rId5">
            <a:alphaModFix/>
          </a:blip>
          <a:srcRect/>
          <a:stretch/>
        </p:blipFill>
        <p:spPr>
          <a:xfrm>
            <a:off x="1914525" y="3533700"/>
            <a:ext cx="1209675" cy="323850"/>
          </a:xfrm>
          <a:prstGeom prst="rect">
            <a:avLst/>
          </a:prstGeom>
          <a:noFill/>
          <a:ln>
            <a:noFill/>
          </a:ln>
        </p:spPr>
      </p:pic>
      <p:pic>
        <p:nvPicPr>
          <p:cNvPr id="514" name="Google Shape;514;p44"/>
          <p:cNvPicPr preferRelativeResize="0"/>
          <p:nvPr/>
        </p:nvPicPr>
        <p:blipFill rotWithShape="1">
          <a:blip r:embed="rId6">
            <a:alphaModFix/>
          </a:blip>
          <a:srcRect/>
          <a:stretch/>
        </p:blipFill>
        <p:spPr>
          <a:xfrm>
            <a:off x="2276475" y="3900450"/>
            <a:ext cx="4181475" cy="400050"/>
          </a:xfrm>
          <a:prstGeom prst="rect">
            <a:avLst/>
          </a:prstGeom>
          <a:noFill/>
          <a:ln>
            <a:noFill/>
          </a:ln>
        </p:spPr>
      </p:pic>
      <p:pic>
        <p:nvPicPr>
          <p:cNvPr id="515" name="Google Shape;515;p44"/>
          <p:cNvPicPr preferRelativeResize="0"/>
          <p:nvPr/>
        </p:nvPicPr>
        <p:blipFill rotWithShape="1">
          <a:blip r:embed="rId7">
            <a:alphaModFix/>
          </a:blip>
          <a:srcRect/>
          <a:stretch/>
        </p:blipFill>
        <p:spPr>
          <a:xfrm>
            <a:off x="3124200" y="4345763"/>
            <a:ext cx="609600" cy="257175"/>
          </a:xfrm>
          <a:prstGeom prst="rect">
            <a:avLst/>
          </a:prstGeom>
          <a:noFill/>
          <a:ln>
            <a:noFill/>
          </a:ln>
        </p:spPr>
      </p:pic>
      <p:pic>
        <p:nvPicPr>
          <p:cNvPr id="516" name="Google Shape;516;p44"/>
          <p:cNvPicPr preferRelativeResize="0"/>
          <p:nvPr/>
        </p:nvPicPr>
        <p:blipFill rotWithShape="1">
          <a:blip r:embed="rId8">
            <a:alphaModFix/>
          </a:blip>
          <a:srcRect/>
          <a:stretch/>
        </p:blipFill>
        <p:spPr>
          <a:xfrm>
            <a:off x="609600" y="4648200"/>
            <a:ext cx="1076325" cy="323850"/>
          </a:xfrm>
          <a:prstGeom prst="rect">
            <a:avLst/>
          </a:prstGeom>
          <a:noFill/>
          <a:ln>
            <a:noFill/>
          </a:ln>
        </p:spPr>
      </p:pic>
      <p:pic>
        <p:nvPicPr>
          <p:cNvPr id="517" name="Google Shape;517;p44"/>
          <p:cNvPicPr preferRelativeResize="0"/>
          <p:nvPr/>
        </p:nvPicPr>
        <p:blipFill rotWithShape="1">
          <a:blip r:embed="rId9">
            <a:alphaModFix/>
          </a:blip>
          <a:srcRect/>
          <a:stretch/>
        </p:blipFill>
        <p:spPr>
          <a:xfrm>
            <a:off x="3124200" y="4648200"/>
            <a:ext cx="3562350" cy="323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8"/>
          <p:cNvSpPr txBox="1">
            <a:spLocks noGrp="1"/>
          </p:cNvSpPr>
          <p:nvPr>
            <p:ph type="title"/>
          </p:nvPr>
        </p:nvSpPr>
        <p:spPr>
          <a:xfrm>
            <a:off x="1143000" y="152400"/>
            <a:ext cx="8001000" cy="83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alibri"/>
              <a:buNone/>
            </a:pPr>
            <a:r>
              <a:rPr lang="en-US" sz="2400" b="1" i="0" u="none">
                <a:solidFill>
                  <a:schemeClr val="dk1"/>
                </a:solidFill>
                <a:latin typeface="Calibri"/>
                <a:ea typeface="Calibri"/>
                <a:cs typeface="Calibri"/>
                <a:sym typeface="Calibri"/>
              </a:rPr>
              <a:t>Largest/Longest Common Subsequence (LCS)</a:t>
            </a:r>
            <a:br>
              <a:rPr lang="en-US" sz="2400" b="1" i="0" u="none">
                <a:solidFill>
                  <a:schemeClr val="dk1"/>
                </a:solidFill>
                <a:latin typeface="Calibri"/>
                <a:ea typeface="Calibri"/>
                <a:cs typeface="Calibri"/>
                <a:sym typeface="Calibri"/>
              </a:rPr>
            </a:br>
            <a:r>
              <a:rPr lang="en-US" sz="2400" b="1" i="0" u="none">
                <a:solidFill>
                  <a:schemeClr val="dk1"/>
                </a:solidFill>
                <a:latin typeface="Calibri"/>
                <a:ea typeface="Calibri"/>
                <a:cs typeface="Calibri"/>
                <a:sym typeface="Calibri"/>
              </a:rPr>
              <a:t> 					</a:t>
            </a:r>
            <a:r>
              <a:rPr lang="en-US" sz="1800" b="0" i="0" u="none">
                <a:solidFill>
                  <a:schemeClr val="dk1"/>
                </a:solidFill>
                <a:latin typeface="Calibri"/>
                <a:ea typeface="Calibri"/>
                <a:cs typeface="Calibri"/>
                <a:sym typeface="Calibri"/>
              </a:rPr>
              <a:t>(Ref. Parag Dave, page no-285)</a:t>
            </a:r>
            <a:endParaRPr/>
          </a:p>
        </p:txBody>
      </p:sp>
      <p:sp>
        <p:nvSpPr>
          <p:cNvPr id="545" name="Google Shape;545;p48"/>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a:solidFill>
                  <a:schemeClr val="dk1"/>
                </a:solidFill>
                <a:latin typeface="Arial"/>
                <a:ea typeface="Arial"/>
                <a:cs typeface="Arial"/>
                <a:sym typeface="Arial"/>
              </a:rPr>
              <a:t>49</a:t>
            </a:fld>
            <a:endParaRPr/>
          </a:p>
        </p:txBody>
      </p:sp>
      <p:sp>
        <p:nvSpPr>
          <p:cNvPr id="546" name="Google Shape;546;p48"/>
          <p:cNvSpPr txBox="1"/>
          <p:nvPr/>
        </p:nvSpPr>
        <p:spPr>
          <a:xfrm>
            <a:off x="381000" y="1143000"/>
            <a:ext cx="8458200" cy="42465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 subsequence is a sequence that appears in the same relative order, but not necessarily contiguous. For example, “abc”, “abg”, “bdf”, “aeg”, ‘”acefg”, .. etc are subsequences of “abcdefg”.</a:t>
            </a:r>
            <a:endParaRPr/>
          </a:p>
          <a:p>
            <a:pPr marL="0" marR="0" lvl="0" indent="0" algn="l" rtl="0">
              <a:lnSpc>
                <a:spcPct val="100000"/>
              </a:lnSpc>
              <a:spcBef>
                <a:spcPts val="0"/>
              </a:spcBef>
              <a:spcAft>
                <a:spcPts val="0"/>
              </a:spcAft>
              <a:buClr>
                <a:schemeClr val="dk1"/>
              </a:buClr>
              <a:buSzPts val="1800"/>
              <a:buFont typeface="Times"/>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Problem: </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Given two sequences X = &lt;x1,x2,…xm&gt; and Y = &lt;y1,y2,…yn&gt; , Find the longest sub-sequence Z = &lt;z1,….zk&gt; that is common to X and Y.</a:t>
            </a:r>
            <a:endParaRPr/>
          </a:p>
          <a:p>
            <a:pPr marL="0" marR="0" lvl="0" indent="0" algn="l" rtl="0">
              <a:lnSpc>
                <a:spcPct val="100000"/>
              </a:lnSpc>
              <a:spcBef>
                <a:spcPts val="0"/>
              </a:spcBef>
              <a:spcAft>
                <a:spcPts val="0"/>
              </a:spcAft>
              <a:buClr>
                <a:schemeClr val="dk1"/>
              </a:buClr>
              <a:buSzPts val="1800"/>
              <a:buFont typeface="Times"/>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For example: </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If X = &lt; A,B,C,B,D,A,B&gt; and Y = &lt;B,D,C,A,B,A&gt; </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then some common sub-sequences are:  </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  {B}  {C}  {D} {A,A} {B,B} {B,C,A} {B,C,A} {B,C,B,A } {B,D,A,B}</a:t>
            </a:r>
            <a:endParaRPr/>
          </a:p>
          <a:p>
            <a:pPr marL="0" marR="0" lvl="0" indent="0" algn="l" rtl="0">
              <a:lnSpc>
                <a:spcPct val="100000"/>
              </a:lnSpc>
              <a:spcBef>
                <a:spcPts val="0"/>
              </a:spcBef>
              <a:spcAft>
                <a:spcPts val="0"/>
              </a:spcAft>
              <a:buClr>
                <a:schemeClr val="dk1"/>
              </a:buClr>
              <a:buSzPts val="1800"/>
              <a:buFont typeface="Times"/>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From which </a:t>
            </a:r>
            <a:r>
              <a:rPr lang="en-US" sz="1800" b="0" i="0" u="none">
                <a:solidFill>
                  <a:srgbClr val="C00000"/>
                </a:solidFill>
                <a:latin typeface="Calibri"/>
                <a:ea typeface="Calibri"/>
                <a:cs typeface="Calibri"/>
                <a:sym typeface="Calibri"/>
              </a:rPr>
              <a:t>{B,C,B,A } {B,D,A,B} </a:t>
            </a:r>
            <a:r>
              <a:rPr lang="en-US" sz="1800" b="0" i="0" u="none">
                <a:solidFill>
                  <a:schemeClr val="dk1"/>
                </a:solidFill>
                <a:latin typeface="Calibri"/>
                <a:ea typeface="Calibri"/>
                <a:cs typeface="Calibri"/>
                <a:sym typeface="Calibri"/>
              </a:rPr>
              <a:t>are the </a:t>
            </a:r>
            <a:r>
              <a:rPr lang="en-US" sz="1800" b="0" i="0" u="none">
                <a:solidFill>
                  <a:srgbClr val="C00000"/>
                </a:solidFill>
                <a:latin typeface="Calibri"/>
                <a:ea typeface="Calibri"/>
                <a:cs typeface="Calibri"/>
                <a:sym typeface="Calibri"/>
              </a:rPr>
              <a:t>Longest Common sub-sequences.</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 </a:t>
            </a:r>
            <a:endParaRPr/>
          </a:p>
        </p:txBody>
      </p:sp>
      <p:pic>
        <p:nvPicPr>
          <p:cNvPr id="547" name="Google Shape;547;p48"/>
          <p:cNvPicPr preferRelativeResize="0"/>
          <p:nvPr/>
        </p:nvPicPr>
        <p:blipFill rotWithShape="1">
          <a:blip r:embed="rId3">
            <a:alphaModFix/>
          </a:blip>
          <a:srcRect/>
          <a:stretch/>
        </p:blipFill>
        <p:spPr>
          <a:xfrm>
            <a:off x="4038600" y="5257800"/>
            <a:ext cx="5122862" cy="1209675"/>
          </a:xfrm>
          <a:prstGeom prst="rect">
            <a:avLst/>
          </a:prstGeom>
          <a:noFill/>
          <a:ln>
            <a:noFill/>
          </a:ln>
        </p:spPr>
      </p:pic>
      <p:sp>
        <p:nvSpPr>
          <p:cNvPr id="548" name="Google Shape;548;p48"/>
          <p:cNvSpPr txBox="1"/>
          <p:nvPr/>
        </p:nvSpPr>
        <p:spPr>
          <a:xfrm>
            <a:off x="304800" y="5638800"/>
            <a:ext cx="38862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600"/>
              <a:buFont typeface="Calibri"/>
              <a:buNone/>
            </a:pPr>
            <a:r>
              <a:rPr lang="en-US" sz="1600" b="0" i="0" u="none">
                <a:solidFill>
                  <a:srgbClr val="C00000"/>
                </a:solidFill>
                <a:latin typeface="Calibri"/>
                <a:ea typeface="Calibri"/>
                <a:cs typeface="Calibri"/>
                <a:sym typeface="Calibri"/>
              </a:rPr>
              <a:t>C[i, j]= length of LCS for X[i] and Y[j]   🡺</a:t>
            </a:r>
            <a:endParaRPr/>
          </a:p>
        </p:txBody>
      </p:sp>
    </p:spTree>
    <p:extLst>
      <p:ext uri="{BB962C8B-B14F-4D97-AF65-F5344CB8AC3E}">
        <p14:creationId xmlns:p14="http://schemas.microsoft.com/office/powerpoint/2010/main" val="214931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title"/>
          </p:nvPr>
        </p:nvSpPr>
        <p:spPr>
          <a:xfrm>
            <a:off x="1371600" y="228600"/>
            <a:ext cx="7772400" cy="83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0" i="0" u="none">
                <a:solidFill>
                  <a:schemeClr val="dk1"/>
                </a:solidFill>
                <a:latin typeface="Calibri"/>
                <a:ea typeface="Calibri"/>
                <a:cs typeface="Calibri"/>
                <a:sym typeface="Calibri"/>
              </a:rPr>
              <a:t>Comparison with Greedy Approach</a:t>
            </a:r>
            <a:endParaRPr/>
          </a:p>
        </p:txBody>
      </p:sp>
      <p:sp>
        <p:nvSpPr>
          <p:cNvPr id="115" name="Google Shape;115;p5"/>
          <p:cNvSpPr txBox="1">
            <a:spLocks noGrp="1"/>
          </p:cNvSpPr>
          <p:nvPr>
            <p:ph idx="1"/>
          </p:nvPr>
        </p:nvSpPr>
        <p:spPr>
          <a:xfrm>
            <a:off x="457200" y="1143000"/>
            <a:ext cx="8229600" cy="49530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Greedy and Dynamic Programming are methods for solving optimization problems.</a:t>
            </a:r>
            <a:endParaRPr/>
          </a:p>
          <a:p>
            <a:pPr marL="171450" marR="0" lvl="0" indent="-171450" algn="l" rtl="0">
              <a:lnSpc>
                <a:spcPct val="90000"/>
              </a:lnSpc>
              <a:spcBef>
                <a:spcPts val="12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However, often you need to use dynamic programming since the optimal solution cannot be guaranteed by a greedy algorithm.</a:t>
            </a:r>
            <a:endParaRPr/>
          </a:p>
          <a:p>
            <a:pPr marL="171450" marR="0" lvl="0" indent="-171450" algn="l" rtl="0">
              <a:lnSpc>
                <a:spcPct val="90000"/>
              </a:lnSpc>
              <a:spcBef>
                <a:spcPts val="12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Dynamic Programming provides efficient solutions for some problems for which a brute force approach would be very slow.</a:t>
            </a:r>
            <a:endParaRPr/>
          </a:p>
          <a:p>
            <a:pPr marL="171450" marR="0" lvl="0" indent="-171450" algn="l" rtl="0">
              <a:lnSpc>
                <a:spcPct val="90000"/>
              </a:lnSpc>
              <a:spcBef>
                <a:spcPts val="12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To use Dynamic Programming we need only show that the principle of optimality applies to the problem.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740F96-238F-F776-521A-F6A8BD50ECE3}"/>
              </a:ext>
            </a:extLst>
          </p:cNvPr>
          <p:cNvSpPr txBox="1"/>
          <p:nvPr/>
        </p:nvSpPr>
        <p:spPr>
          <a:xfrm>
            <a:off x="1027134" y="789140"/>
            <a:ext cx="3344450" cy="1177446"/>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20FD3FBE-D5D2-4734-197D-59FB0309C49D}"/>
              </a:ext>
            </a:extLst>
          </p:cNvPr>
          <p:cNvSpPr txBox="1"/>
          <p:nvPr/>
        </p:nvSpPr>
        <p:spPr>
          <a:xfrm>
            <a:off x="1027133" y="1027134"/>
            <a:ext cx="4872625" cy="3046988"/>
          </a:xfrm>
          <a:prstGeom prst="rect">
            <a:avLst/>
          </a:prstGeom>
          <a:noFill/>
        </p:spPr>
        <p:txBody>
          <a:bodyPr wrap="square" rtlCol="0">
            <a:spAutoFit/>
          </a:bodyPr>
          <a:lstStyle/>
          <a:p>
            <a:r>
              <a:rPr lang="en-GB" sz="3200" dirty="0"/>
              <a:t>String 1: a b  c  d e  f  g  h  </a:t>
            </a:r>
            <a:r>
              <a:rPr lang="en-GB" sz="3200" dirty="0" err="1"/>
              <a:t>i</a:t>
            </a:r>
            <a:r>
              <a:rPr lang="en-GB" sz="3200" dirty="0"/>
              <a:t>  j</a:t>
            </a:r>
          </a:p>
          <a:p>
            <a:r>
              <a:rPr lang="en-GB" sz="3200" dirty="0"/>
              <a:t> </a:t>
            </a:r>
          </a:p>
          <a:p>
            <a:r>
              <a:rPr lang="en-GB" sz="3200" dirty="0"/>
              <a:t>String 2 : c  d  g   </a:t>
            </a:r>
            <a:r>
              <a:rPr lang="en-GB" sz="3200" dirty="0" err="1"/>
              <a:t>i</a:t>
            </a:r>
            <a:endParaRPr lang="en-GB" sz="3200" dirty="0"/>
          </a:p>
          <a:p>
            <a:endParaRPr lang="en-GB" sz="3200" dirty="0"/>
          </a:p>
          <a:p>
            <a:r>
              <a:rPr lang="en-GB" sz="3200" dirty="0"/>
              <a:t>Subsequence  : c d g </a:t>
            </a:r>
            <a:r>
              <a:rPr lang="en-GB" sz="3200" dirty="0" err="1"/>
              <a:t>i</a:t>
            </a:r>
            <a:endParaRPr lang="en-GB" sz="3200" dirty="0"/>
          </a:p>
          <a:p>
            <a:r>
              <a:rPr lang="en-GB" sz="3200" dirty="0"/>
              <a:t>                                d g </a:t>
            </a:r>
            <a:r>
              <a:rPr lang="en-GB" sz="3200" dirty="0" err="1"/>
              <a:t>i</a:t>
            </a:r>
            <a:r>
              <a:rPr lang="en-GB" sz="3200" dirty="0"/>
              <a:t> </a:t>
            </a:r>
            <a:endParaRPr lang="en-IN" sz="3200" dirty="0"/>
          </a:p>
        </p:txBody>
      </p:sp>
      <p:cxnSp>
        <p:nvCxnSpPr>
          <p:cNvPr id="5" name="Straight Connector 4">
            <a:extLst>
              <a:ext uri="{FF2B5EF4-FFF2-40B4-BE49-F238E27FC236}">
                <a16:creationId xmlns:a16="http://schemas.microsoft.com/office/drawing/2014/main" id="{2E2B9BD6-0C05-DE11-F6F0-A19F589C6162}"/>
              </a:ext>
            </a:extLst>
          </p:cNvPr>
          <p:cNvCxnSpPr/>
          <p:nvPr/>
        </p:nvCxnSpPr>
        <p:spPr>
          <a:xfrm flipV="1">
            <a:off x="2818356" y="1528175"/>
            <a:ext cx="488515" cy="676405"/>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6380E5E-042B-6533-98F6-932FE32A363C}"/>
              </a:ext>
            </a:extLst>
          </p:cNvPr>
          <p:cNvCxnSpPr/>
          <p:nvPr/>
        </p:nvCxnSpPr>
        <p:spPr>
          <a:xfrm flipV="1">
            <a:off x="3169085" y="1528175"/>
            <a:ext cx="538619" cy="65135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B842B53-3E7E-DB53-E7A6-8E5EA1912699}"/>
              </a:ext>
            </a:extLst>
          </p:cNvPr>
          <p:cNvCxnSpPr/>
          <p:nvPr/>
        </p:nvCxnSpPr>
        <p:spPr>
          <a:xfrm flipV="1">
            <a:off x="3745282" y="1490598"/>
            <a:ext cx="914400" cy="7014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403A22C-0EFA-FA06-1D5A-5C87AE45F88E}"/>
              </a:ext>
            </a:extLst>
          </p:cNvPr>
          <p:cNvCxnSpPr/>
          <p:nvPr/>
        </p:nvCxnSpPr>
        <p:spPr>
          <a:xfrm flipV="1">
            <a:off x="4002066" y="1503124"/>
            <a:ext cx="1315233" cy="676405"/>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EF255E-C25C-30A3-4896-BE10B78BFC06}"/>
              </a:ext>
            </a:extLst>
          </p:cNvPr>
          <p:cNvSpPr txBox="1"/>
          <p:nvPr/>
        </p:nvSpPr>
        <p:spPr>
          <a:xfrm>
            <a:off x="1171183" y="4544995"/>
            <a:ext cx="5567819" cy="1569660"/>
          </a:xfrm>
          <a:prstGeom prst="rect">
            <a:avLst/>
          </a:prstGeom>
          <a:noFill/>
        </p:spPr>
        <p:txBody>
          <a:bodyPr wrap="square">
            <a:spAutoFit/>
          </a:bodyPr>
          <a:lstStyle/>
          <a:p>
            <a:r>
              <a:rPr lang="en-GB" sz="3200" dirty="0"/>
              <a:t>String 1: a  b  c  d  e  f  g  h i  j</a:t>
            </a:r>
          </a:p>
          <a:p>
            <a:r>
              <a:rPr lang="en-GB" sz="3200" dirty="0"/>
              <a:t> </a:t>
            </a:r>
          </a:p>
          <a:p>
            <a:r>
              <a:rPr lang="en-GB" sz="3200" dirty="0"/>
              <a:t>String 2 : e  c  d  g  </a:t>
            </a:r>
            <a:r>
              <a:rPr lang="en-GB" sz="3200" dirty="0" err="1"/>
              <a:t>i</a:t>
            </a:r>
            <a:endParaRPr lang="en-GB" sz="3200" dirty="0"/>
          </a:p>
        </p:txBody>
      </p:sp>
      <p:cxnSp>
        <p:nvCxnSpPr>
          <p:cNvPr id="15" name="Straight Connector 14">
            <a:extLst>
              <a:ext uri="{FF2B5EF4-FFF2-40B4-BE49-F238E27FC236}">
                <a16:creationId xmlns:a16="http://schemas.microsoft.com/office/drawing/2014/main" id="{4BC04E7E-09AE-519A-8EF2-BACE60FF19E5}"/>
              </a:ext>
            </a:extLst>
          </p:cNvPr>
          <p:cNvCxnSpPr>
            <a:cxnSpLocks/>
          </p:cNvCxnSpPr>
          <p:nvPr/>
        </p:nvCxnSpPr>
        <p:spPr>
          <a:xfrm flipV="1">
            <a:off x="2956142" y="5010411"/>
            <a:ext cx="1415442" cy="7014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ED32A8D-F69B-2B85-D696-F8D6AF8132B8}"/>
              </a:ext>
            </a:extLst>
          </p:cNvPr>
          <p:cNvCxnSpPr/>
          <p:nvPr/>
        </p:nvCxnSpPr>
        <p:spPr>
          <a:xfrm flipV="1">
            <a:off x="3438394" y="5010411"/>
            <a:ext cx="269310" cy="70145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297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94C64-1410-73E0-CB8C-4B5FC63A362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53AC79-AB7D-3A61-2770-1C1BC807F336}"/>
              </a:ext>
            </a:extLst>
          </p:cNvPr>
          <p:cNvSpPr txBox="1"/>
          <p:nvPr/>
        </p:nvSpPr>
        <p:spPr>
          <a:xfrm>
            <a:off x="1027134" y="789140"/>
            <a:ext cx="6137754" cy="1569660"/>
          </a:xfrm>
          <a:prstGeom prst="rect">
            <a:avLst/>
          </a:prstGeom>
          <a:noFill/>
        </p:spPr>
        <p:txBody>
          <a:bodyPr wrap="square" rtlCol="0">
            <a:spAutoFit/>
          </a:bodyPr>
          <a:lstStyle/>
          <a:p>
            <a:r>
              <a:rPr lang="en-GB" sz="3200" dirty="0"/>
              <a:t>String 1: a  b  c  d  e  f  g  h </a:t>
            </a:r>
            <a:r>
              <a:rPr lang="en-GB" sz="3200" dirty="0" err="1"/>
              <a:t>i</a:t>
            </a:r>
            <a:r>
              <a:rPr lang="en-GB" sz="3200" dirty="0"/>
              <a:t>  j</a:t>
            </a:r>
          </a:p>
          <a:p>
            <a:r>
              <a:rPr lang="en-GB" sz="3200" dirty="0"/>
              <a:t> </a:t>
            </a:r>
          </a:p>
          <a:p>
            <a:r>
              <a:rPr lang="en-GB" sz="3200" dirty="0"/>
              <a:t>String 2 : e  c  d  g  </a:t>
            </a:r>
            <a:r>
              <a:rPr lang="en-GB" sz="3200" dirty="0" err="1"/>
              <a:t>i</a:t>
            </a:r>
            <a:endParaRPr lang="en-GB" sz="3200" dirty="0"/>
          </a:p>
        </p:txBody>
      </p:sp>
      <p:sp>
        <p:nvSpPr>
          <p:cNvPr id="8" name="TextBox 7">
            <a:extLst>
              <a:ext uri="{FF2B5EF4-FFF2-40B4-BE49-F238E27FC236}">
                <a16:creationId xmlns:a16="http://schemas.microsoft.com/office/drawing/2014/main" id="{DA91E78F-B2D5-92C2-2B89-7E3EA308BFB9}"/>
              </a:ext>
            </a:extLst>
          </p:cNvPr>
          <p:cNvSpPr txBox="1"/>
          <p:nvPr/>
        </p:nvSpPr>
        <p:spPr>
          <a:xfrm>
            <a:off x="820454" y="2371326"/>
            <a:ext cx="5567819" cy="1569660"/>
          </a:xfrm>
          <a:prstGeom prst="rect">
            <a:avLst/>
          </a:prstGeom>
          <a:noFill/>
        </p:spPr>
        <p:txBody>
          <a:bodyPr wrap="square">
            <a:spAutoFit/>
          </a:bodyPr>
          <a:lstStyle/>
          <a:p>
            <a:r>
              <a:rPr lang="en-GB" sz="3200" dirty="0"/>
              <a:t>String 1: a  b  c  d  e  f  g  h </a:t>
            </a:r>
            <a:r>
              <a:rPr lang="en-GB" sz="3200" dirty="0" err="1"/>
              <a:t>i</a:t>
            </a:r>
            <a:r>
              <a:rPr lang="en-GB" sz="3200" dirty="0"/>
              <a:t>  j</a:t>
            </a:r>
          </a:p>
          <a:p>
            <a:r>
              <a:rPr lang="en-GB" sz="3200" dirty="0"/>
              <a:t> </a:t>
            </a:r>
          </a:p>
          <a:p>
            <a:r>
              <a:rPr lang="en-GB" sz="3200" dirty="0"/>
              <a:t>String 2 : e  c  d  g  </a:t>
            </a:r>
            <a:r>
              <a:rPr lang="en-GB" sz="3200" dirty="0" err="1"/>
              <a:t>i</a:t>
            </a:r>
            <a:endParaRPr lang="en-GB" sz="3200" dirty="0"/>
          </a:p>
        </p:txBody>
      </p:sp>
      <p:cxnSp>
        <p:nvCxnSpPr>
          <p:cNvPr id="10" name="Straight Connector 9">
            <a:extLst>
              <a:ext uri="{FF2B5EF4-FFF2-40B4-BE49-F238E27FC236}">
                <a16:creationId xmlns:a16="http://schemas.microsoft.com/office/drawing/2014/main" id="{9EC0707E-B0A7-657B-0905-51D45DE0DF90}"/>
              </a:ext>
            </a:extLst>
          </p:cNvPr>
          <p:cNvCxnSpPr>
            <a:cxnSpLocks/>
          </p:cNvCxnSpPr>
          <p:nvPr/>
        </p:nvCxnSpPr>
        <p:spPr>
          <a:xfrm flipV="1">
            <a:off x="2605413" y="2836742"/>
            <a:ext cx="1415442" cy="7014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8029C3-808D-0A35-E05F-002DB83F9F65}"/>
              </a:ext>
            </a:extLst>
          </p:cNvPr>
          <p:cNvCxnSpPr/>
          <p:nvPr/>
        </p:nvCxnSpPr>
        <p:spPr>
          <a:xfrm flipV="1">
            <a:off x="3713967" y="2836742"/>
            <a:ext cx="858033" cy="7014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C96D58E-865E-ADA5-7353-497AC61ADCC6}"/>
              </a:ext>
            </a:extLst>
          </p:cNvPr>
          <p:cNvCxnSpPr/>
          <p:nvPr/>
        </p:nvCxnSpPr>
        <p:spPr>
          <a:xfrm flipV="1">
            <a:off x="4183693" y="2836742"/>
            <a:ext cx="1227551" cy="833384"/>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59A2E65-3406-1F08-BC9B-B0F37886805B}"/>
              </a:ext>
            </a:extLst>
          </p:cNvPr>
          <p:cNvSpPr txBox="1"/>
          <p:nvPr/>
        </p:nvSpPr>
        <p:spPr>
          <a:xfrm>
            <a:off x="1171183" y="4345726"/>
            <a:ext cx="4572000" cy="584775"/>
          </a:xfrm>
          <a:prstGeom prst="rect">
            <a:avLst/>
          </a:prstGeom>
          <a:noFill/>
        </p:spPr>
        <p:txBody>
          <a:bodyPr wrap="square">
            <a:spAutoFit/>
          </a:bodyPr>
          <a:lstStyle/>
          <a:p>
            <a:r>
              <a:rPr lang="en-GB" sz="3200" dirty="0"/>
              <a:t>Subsequence  : e g </a:t>
            </a:r>
            <a:r>
              <a:rPr lang="en-GB" sz="3200" dirty="0" err="1"/>
              <a:t>i</a:t>
            </a:r>
            <a:endParaRPr lang="en-GB" sz="3200" dirty="0"/>
          </a:p>
        </p:txBody>
      </p:sp>
      <p:cxnSp>
        <p:nvCxnSpPr>
          <p:cNvPr id="23" name="Straight Connector 22">
            <a:extLst>
              <a:ext uri="{FF2B5EF4-FFF2-40B4-BE49-F238E27FC236}">
                <a16:creationId xmlns:a16="http://schemas.microsoft.com/office/drawing/2014/main" id="{60E15AF2-0944-E1C9-043F-E6812EF98376}"/>
              </a:ext>
            </a:extLst>
          </p:cNvPr>
          <p:cNvCxnSpPr/>
          <p:nvPr/>
        </p:nvCxnSpPr>
        <p:spPr>
          <a:xfrm flipV="1">
            <a:off x="2730674" y="1240077"/>
            <a:ext cx="1453019" cy="7265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6B3E35A-05D1-85C1-433E-E0FA5E9FEE08}"/>
              </a:ext>
            </a:extLst>
          </p:cNvPr>
          <p:cNvCxnSpPr/>
          <p:nvPr/>
        </p:nvCxnSpPr>
        <p:spPr>
          <a:xfrm flipV="1">
            <a:off x="3582444" y="1252603"/>
            <a:ext cx="288098" cy="75156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926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C012-8481-AE39-A363-41ECB272DD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728D24-ED65-6D96-86D4-04732B46B01C}"/>
              </a:ext>
            </a:extLst>
          </p:cNvPr>
          <p:cNvSpPr txBox="1"/>
          <p:nvPr/>
        </p:nvSpPr>
        <p:spPr>
          <a:xfrm>
            <a:off x="1027134" y="789140"/>
            <a:ext cx="3344450" cy="1177446"/>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431AA078-5AAE-2132-14B8-246C12D23B60}"/>
              </a:ext>
            </a:extLst>
          </p:cNvPr>
          <p:cNvSpPr txBox="1"/>
          <p:nvPr/>
        </p:nvSpPr>
        <p:spPr>
          <a:xfrm>
            <a:off x="735904" y="789140"/>
            <a:ext cx="5567819" cy="1569660"/>
          </a:xfrm>
          <a:prstGeom prst="rect">
            <a:avLst/>
          </a:prstGeom>
          <a:noFill/>
        </p:spPr>
        <p:txBody>
          <a:bodyPr wrap="square">
            <a:spAutoFit/>
          </a:bodyPr>
          <a:lstStyle/>
          <a:p>
            <a:r>
              <a:rPr lang="en-GB" sz="3200" dirty="0"/>
              <a:t>String 1: a  b  c  d  e  f  g  h </a:t>
            </a:r>
            <a:r>
              <a:rPr lang="en-GB" sz="3200" dirty="0" err="1"/>
              <a:t>i</a:t>
            </a:r>
            <a:r>
              <a:rPr lang="en-GB" sz="3200" dirty="0"/>
              <a:t>  j</a:t>
            </a:r>
          </a:p>
          <a:p>
            <a:r>
              <a:rPr lang="en-GB" sz="3200" dirty="0"/>
              <a:t> </a:t>
            </a:r>
          </a:p>
          <a:p>
            <a:r>
              <a:rPr lang="en-GB" sz="3200" dirty="0"/>
              <a:t>String 2 : e  c  d  g  </a:t>
            </a:r>
            <a:r>
              <a:rPr lang="en-GB" sz="3200" dirty="0" err="1"/>
              <a:t>i</a:t>
            </a:r>
            <a:endParaRPr lang="en-GB" sz="3200" dirty="0"/>
          </a:p>
        </p:txBody>
      </p:sp>
      <p:sp>
        <p:nvSpPr>
          <p:cNvPr id="20" name="TextBox 19">
            <a:extLst>
              <a:ext uri="{FF2B5EF4-FFF2-40B4-BE49-F238E27FC236}">
                <a16:creationId xmlns:a16="http://schemas.microsoft.com/office/drawing/2014/main" id="{5A6510E7-868F-70E0-13AF-06B765251D54}"/>
              </a:ext>
            </a:extLst>
          </p:cNvPr>
          <p:cNvSpPr txBox="1"/>
          <p:nvPr/>
        </p:nvSpPr>
        <p:spPr>
          <a:xfrm>
            <a:off x="895612" y="2680290"/>
            <a:ext cx="4572000" cy="1077218"/>
          </a:xfrm>
          <a:prstGeom prst="rect">
            <a:avLst/>
          </a:prstGeom>
          <a:noFill/>
        </p:spPr>
        <p:txBody>
          <a:bodyPr wrap="square">
            <a:spAutoFit/>
          </a:bodyPr>
          <a:lstStyle/>
          <a:p>
            <a:r>
              <a:rPr lang="en-GB" sz="3200" dirty="0"/>
              <a:t>Subsequence  : e g </a:t>
            </a:r>
            <a:r>
              <a:rPr lang="en-GB" sz="3200" dirty="0" err="1"/>
              <a:t>i</a:t>
            </a:r>
            <a:endParaRPr lang="en-GB" sz="3200" dirty="0"/>
          </a:p>
          <a:p>
            <a:r>
              <a:rPr lang="en-GB" sz="3200" dirty="0"/>
              <a:t>                                  c d g </a:t>
            </a:r>
            <a:r>
              <a:rPr lang="en-GB" sz="3200" dirty="0" err="1"/>
              <a:t>i</a:t>
            </a:r>
            <a:endParaRPr lang="en-GB" sz="3200" dirty="0"/>
          </a:p>
        </p:txBody>
      </p:sp>
      <p:cxnSp>
        <p:nvCxnSpPr>
          <p:cNvPr id="6" name="Straight Connector 5">
            <a:extLst>
              <a:ext uri="{FF2B5EF4-FFF2-40B4-BE49-F238E27FC236}">
                <a16:creationId xmlns:a16="http://schemas.microsoft.com/office/drawing/2014/main" id="{CC6D9D7A-89BB-1019-88F0-3579788C6A27}"/>
              </a:ext>
            </a:extLst>
          </p:cNvPr>
          <p:cNvCxnSpPr/>
          <p:nvPr/>
        </p:nvCxnSpPr>
        <p:spPr>
          <a:xfrm flipV="1">
            <a:off x="2855935" y="1249440"/>
            <a:ext cx="325677" cy="801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9C3B42F-2BC6-8395-3475-D2D552959310}"/>
              </a:ext>
            </a:extLst>
          </p:cNvPr>
          <p:cNvCxnSpPr/>
          <p:nvPr/>
        </p:nvCxnSpPr>
        <p:spPr>
          <a:xfrm flipV="1">
            <a:off x="3382028" y="1211862"/>
            <a:ext cx="263047" cy="7390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B9AFF3C-8346-8AA0-3A92-67DB8F9B53E8}"/>
              </a:ext>
            </a:extLst>
          </p:cNvPr>
          <p:cNvCxnSpPr/>
          <p:nvPr/>
        </p:nvCxnSpPr>
        <p:spPr>
          <a:xfrm flipV="1">
            <a:off x="3776598" y="1249440"/>
            <a:ext cx="770351" cy="801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B9B4251-FBCA-9FF8-1A24-090F99305584}"/>
              </a:ext>
            </a:extLst>
          </p:cNvPr>
          <p:cNvCxnSpPr/>
          <p:nvPr/>
        </p:nvCxnSpPr>
        <p:spPr>
          <a:xfrm flipV="1">
            <a:off x="4020855" y="1249440"/>
            <a:ext cx="1215025" cy="80166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104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461902-32C9-2537-2F1E-355431A71CFD}"/>
              </a:ext>
            </a:extLst>
          </p:cNvPr>
          <p:cNvSpPr txBox="1"/>
          <p:nvPr/>
        </p:nvSpPr>
        <p:spPr>
          <a:xfrm>
            <a:off x="645091" y="365052"/>
            <a:ext cx="5455084" cy="1569660"/>
          </a:xfrm>
          <a:prstGeom prst="rect">
            <a:avLst/>
          </a:prstGeom>
          <a:noFill/>
        </p:spPr>
        <p:txBody>
          <a:bodyPr wrap="square">
            <a:spAutoFit/>
          </a:bodyPr>
          <a:lstStyle/>
          <a:p>
            <a:r>
              <a:rPr lang="en-GB" sz="3200" dirty="0"/>
              <a:t>String 1: a  b  d a c e</a:t>
            </a:r>
          </a:p>
          <a:p>
            <a:r>
              <a:rPr lang="en-GB" sz="3200" dirty="0"/>
              <a:t> </a:t>
            </a:r>
          </a:p>
          <a:p>
            <a:r>
              <a:rPr lang="en-GB" sz="3200" dirty="0"/>
              <a:t>String 2 : b a b c e</a:t>
            </a:r>
            <a:endParaRPr lang="en-IN" sz="3200" dirty="0"/>
          </a:p>
        </p:txBody>
      </p:sp>
      <p:cxnSp>
        <p:nvCxnSpPr>
          <p:cNvPr id="5" name="Straight Connector 4">
            <a:extLst>
              <a:ext uri="{FF2B5EF4-FFF2-40B4-BE49-F238E27FC236}">
                <a16:creationId xmlns:a16="http://schemas.microsoft.com/office/drawing/2014/main" id="{DE497E83-5430-E58C-1026-9D8527EF8553}"/>
              </a:ext>
            </a:extLst>
          </p:cNvPr>
          <p:cNvCxnSpPr/>
          <p:nvPr/>
        </p:nvCxnSpPr>
        <p:spPr>
          <a:xfrm flipV="1">
            <a:off x="2467627" y="826718"/>
            <a:ext cx="288099" cy="7891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D2C53C3-FA70-AD74-1B47-20FD5FE072C3}"/>
              </a:ext>
            </a:extLst>
          </p:cNvPr>
          <p:cNvCxnSpPr/>
          <p:nvPr/>
        </p:nvCxnSpPr>
        <p:spPr>
          <a:xfrm flipV="1">
            <a:off x="2805830" y="826718"/>
            <a:ext cx="676406" cy="713983"/>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B906529-37DD-C202-FD8F-0FD9AB31932B}"/>
              </a:ext>
            </a:extLst>
          </p:cNvPr>
          <p:cNvCxnSpPr/>
          <p:nvPr/>
        </p:nvCxnSpPr>
        <p:spPr>
          <a:xfrm flipV="1">
            <a:off x="3394553" y="826718"/>
            <a:ext cx="375781" cy="7891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84ECCD6-7FC4-8751-D577-93D8D860C809}"/>
              </a:ext>
            </a:extLst>
          </p:cNvPr>
          <p:cNvCxnSpPr/>
          <p:nvPr/>
        </p:nvCxnSpPr>
        <p:spPr>
          <a:xfrm flipV="1">
            <a:off x="3682652" y="826718"/>
            <a:ext cx="388307" cy="78914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EC73CEC-1676-F400-2E58-233020F7ACB3}"/>
              </a:ext>
            </a:extLst>
          </p:cNvPr>
          <p:cNvSpPr txBox="1"/>
          <p:nvPr/>
        </p:nvSpPr>
        <p:spPr>
          <a:xfrm>
            <a:off x="1086633" y="2505670"/>
            <a:ext cx="4572000" cy="1569660"/>
          </a:xfrm>
          <a:prstGeom prst="rect">
            <a:avLst/>
          </a:prstGeom>
          <a:noFill/>
        </p:spPr>
        <p:txBody>
          <a:bodyPr wrap="square">
            <a:spAutoFit/>
          </a:bodyPr>
          <a:lstStyle/>
          <a:p>
            <a:r>
              <a:rPr lang="en-GB" sz="3200" dirty="0"/>
              <a:t>String 1: a  b  d  a  c  e</a:t>
            </a:r>
          </a:p>
          <a:p>
            <a:r>
              <a:rPr lang="en-GB" sz="3200" dirty="0"/>
              <a:t> </a:t>
            </a:r>
          </a:p>
          <a:p>
            <a:r>
              <a:rPr lang="en-GB" sz="3200" dirty="0"/>
              <a:t>String 2 : b  a  b  c  e</a:t>
            </a:r>
            <a:endParaRPr lang="en-IN" sz="3200" dirty="0"/>
          </a:p>
        </p:txBody>
      </p:sp>
      <p:cxnSp>
        <p:nvCxnSpPr>
          <p:cNvPr id="23" name="Straight Connector 22">
            <a:extLst>
              <a:ext uri="{FF2B5EF4-FFF2-40B4-BE49-F238E27FC236}">
                <a16:creationId xmlns:a16="http://schemas.microsoft.com/office/drawing/2014/main" id="{E7DC0A35-BE2D-371C-E42F-6906373AFC86}"/>
              </a:ext>
            </a:extLst>
          </p:cNvPr>
          <p:cNvCxnSpPr/>
          <p:nvPr/>
        </p:nvCxnSpPr>
        <p:spPr>
          <a:xfrm flipH="1" flipV="1">
            <a:off x="2805830" y="2956142"/>
            <a:ext cx="566803" cy="7891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755296A-8898-2515-116D-D4827DB405E9}"/>
              </a:ext>
            </a:extLst>
          </p:cNvPr>
          <p:cNvCxnSpPr/>
          <p:nvPr/>
        </p:nvCxnSpPr>
        <p:spPr>
          <a:xfrm flipH="1" flipV="1">
            <a:off x="3144033" y="2906038"/>
            <a:ext cx="538619" cy="77661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0FBD588-2FAB-99A5-2F64-C2756F627441}"/>
              </a:ext>
            </a:extLst>
          </p:cNvPr>
          <p:cNvCxnSpPr/>
          <p:nvPr/>
        </p:nvCxnSpPr>
        <p:spPr>
          <a:xfrm flipV="1">
            <a:off x="4070959" y="2956142"/>
            <a:ext cx="300625" cy="7891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562EA46-0A9A-04AD-B8F1-766DAD39D314}"/>
              </a:ext>
            </a:extLst>
          </p:cNvPr>
          <p:cNvCxnSpPr/>
          <p:nvPr/>
        </p:nvCxnSpPr>
        <p:spPr>
          <a:xfrm flipV="1">
            <a:off x="4520330" y="2956142"/>
            <a:ext cx="201982" cy="72651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3D618E26-CF7B-454F-A51C-1062D691BE63}"/>
              </a:ext>
            </a:extLst>
          </p:cNvPr>
          <p:cNvSpPr txBox="1"/>
          <p:nvPr/>
        </p:nvSpPr>
        <p:spPr>
          <a:xfrm>
            <a:off x="1296443" y="4733970"/>
            <a:ext cx="4572000" cy="1077218"/>
          </a:xfrm>
          <a:prstGeom prst="rect">
            <a:avLst/>
          </a:prstGeom>
          <a:noFill/>
        </p:spPr>
        <p:txBody>
          <a:bodyPr wrap="square">
            <a:spAutoFit/>
          </a:bodyPr>
          <a:lstStyle/>
          <a:p>
            <a:r>
              <a:rPr lang="en-GB" sz="3200" dirty="0"/>
              <a:t>Subsequence  : b a c e</a:t>
            </a:r>
          </a:p>
          <a:p>
            <a:r>
              <a:rPr lang="en-GB" sz="3200" dirty="0"/>
              <a:t>                                  a b c e</a:t>
            </a:r>
          </a:p>
        </p:txBody>
      </p:sp>
    </p:spTree>
    <p:extLst>
      <p:ext uri="{BB962C8B-B14F-4D97-AF65-F5344CB8AC3E}">
        <p14:creationId xmlns:p14="http://schemas.microsoft.com/office/powerpoint/2010/main" val="64984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US" sz="2800" b="0" i="0" u="none">
                <a:solidFill>
                  <a:schemeClr val="dk1"/>
                </a:solidFill>
                <a:latin typeface="Calibri"/>
                <a:ea typeface="Calibri"/>
                <a:cs typeface="Calibri"/>
                <a:sym typeface="Calibri"/>
              </a:rPr>
              <a:t>Elements of Dynamic Programming …</a:t>
            </a:r>
            <a:endParaRPr/>
          </a:p>
        </p:txBody>
      </p:sp>
      <p:sp>
        <p:nvSpPr>
          <p:cNvPr id="121" name="Google Shape;121;p6"/>
          <p:cNvSpPr txBox="1">
            <a:spLocks noGrp="1"/>
          </p:cNvSpPr>
          <p:nvPr>
            <p:ph idx="1"/>
          </p:nvPr>
        </p:nvSpPr>
        <p:spPr>
          <a:xfrm>
            <a:off x="838200" y="1828800"/>
            <a:ext cx="8001000" cy="4724400"/>
          </a:xfrm>
          <a:prstGeom prst="rect">
            <a:avLst/>
          </a:prstGeom>
          <a:noFill/>
          <a:ln>
            <a:noFill/>
          </a:ln>
        </p:spPr>
        <p:txBody>
          <a:bodyPr spcFirstLastPara="1" wrap="square" lIns="91425" tIns="45700" rIns="91425" bIns="45700" anchor="t" anchorCtr="0">
            <a:normAutofit/>
          </a:bodyPr>
          <a:lstStyle/>
          <a:p>
            <a:pPr marL="171450" marR="0" lvl="0" indent="-171450"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Principle of optimality</a:t>
            </a:r>
            <a:endParaRPr/>
          </a:p>
          <a:p>
            <a:pPr marL="342900" marR="0" lvl="1" indent="-342900" algn="l" rtl="0">
              <a:lnSpc>
                <a:spcPct val="90000"/>
              </a:lnSpc>
              <a:spcBef>
                <a:spcPts val="300"/>
              </a:spcBef>
              <a:spcAft>
                <a:spcPts val="0"/>
              </a:spcAft>
              <a:buClr>
                <a:srgbClr val="FF3300"/>
              </a:buClr>
              <a:buSzPts val="1800"/>
              <a:buFont typeface="Arial"/>
              <a:buNone/>
            </a:pPr>
            <a:r>
              <a:rPr lang="en-US" sz="1800" b="0" i="0" u="none" strike="noStrike" cap="none">
                <a:solidFill>
                  <a:srgbClr val="FF3300"/>
                </a:solidFill>
                <a:latin typeface="Calibri"/>
                <a:ea typeface="Calibri"/>
                <a:cs typeface="Calibri"/>
                <a:sym typeface="Calibri"/>
              </a:rPr>
              <a:t>          </a:t>
            </a:r>
            <a:r>
              <a:rPr lang="en-US" sz="2000" b="0" i="0" u="none" strike="noStrike" cap="none">
                <a:solidFill>
                  <a:schemeClr val="dk1"/>
                </a:solidFill>
                <a:latin typeface="Calibri"/>
                <a:ea typeface="Calibri"/>
                <a:cs typeface="Calibri"/>
                <a:sym typeface="Calibri"/>
              </a:rPr>
              <a:t>In an optimal sequence of decisions or choices, each subsequence must also be optimal</a:t>
            </a:r>
            <a:r>
              <a:rPr lang="en-US" sz="1800" b="0" i="0" u="none" strike="noStrike" cap="none">
                <a:solidFill>
                  <a:schemeClr val="dk1"/>
                </a:solidFill>
                <a:latin typeface="Calibri"/>
                <a:ea typeface="Calibri"/>
                <a:cs typeface="Calibri"/>
                <a:sym typeface="Calibri"/>
              </a:rPr>
              <a:t>.</a:t>
            </a:r>
            <a:endParaRPr/>
          </a:p>
          <a:p>
            <a:pPr marL="171450" marR="0" lvl="0" indent="-171450" algn="l" rtl="0">
              <a:lnSpc>
                <a:spcPct val="90000"/>
              </a:lnSpc>
              <a:spcBef>
                <a:spcPts val="7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Memorization (for overlapping sub-problems)</a:t>
            </a:r>
            <a:endParaRPr/>
          </a:p>
          <a:p>
            <a:pPr marL="342900" marR="0" lvl="1" indent="-34290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avoid calculating the same thing twice, </a:t>
            </a:r>
            <a:endParaRPr/>
          </a:p>
          <a:p>
            <a:pPr marL="342900" marR="0" lvl="1" indent="-34290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usually by keeping a table of know results that fills up as sub-instances are solved.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8CDC9CD-A42B-1632-E872-F712184B2CC1}"/>
            </a:ext>
          </a:extLst>
        </p:cNvPr>
        <p:cNvGrpSpPr/>
        <p:nvPr/>
      </p:nvGrpSpPr>
      <p:grpSpPr>
        <a:xfrm>
          <a:off x="0" y="0"/>
          <a:ext cx="0" cy="0"/>
          <a:chOff x="0" y="0"/>
          <a:chExt cx="0" cy="0"/>
        </a:xfrm>
      </p:grpSpPr>
    </p:spTree>
    <p:extLst>
      <p:ext uri="{BB962C8B-B14F-4D97-AF65-F5344CB8AC3E}">
        <p14:creationId xmlns:p14="http://schemas.microsoft.com/office/powerpoint/2010/main" val="33842354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437C1E1-10EA-2C50-96FB-752C88E465B4}"/>
            </a:ext>
          </a:extLst>
        </p:cNvPr>
        <p:cNvGrpSpPr/>
        <p:nvPr/>
      </p:nvGrpSpPr>
      <p:grpSpPr>
        <a:xfrm>
          <a:off x="0" y="0"/>
          <a:ext cx="0" cy="0"/>
          <a:chOff x="0" y="0"/>
          <a:chExt cx="0" cy="0"/>
        </a:xfrm>
      </p:grpSpPr>
    </p:spTree>
    <p:extLst>
      <p:ext uri="{BB962C8B-B14F-4D97-AF65-F5344CB8AC3E}">
        <p14:creationId xmlns:p14="http://schemas.microsoft.com/office/powerpoint/2010/main" val="2069832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p:cNvSpPr>
          <p:nvPr/>
        </p:nvSpPr>
        <p:spPr bwMode="auto">
          <a:xfrm>
            <a:off x="6057900" y="5655469"/>
            <a:ext cx="16002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r" defTabSz="685800">
              <a:spcBef>
                <a:spcPct val="0"/>
              </a:spcBef>
              <a:buNone/>
            </a:pPr>
            <a:endParaRPr lang="en-US" altLang="en-US" sz="1050" dirty="0">
              <a:solidFill>
                <a:prstClr val="black"/>
              </a:solidFill>
            </a:endParaRPr>
          </a:p>
        </p:txBody>
      </p:sp>
      <p:sp>
        <p:nvSpPr>
          <p:cNvPr id="22531" name="Rectangle 2"/>
          <p:cNvSpPr>
            <a:spLocks noGrp="1" noChangeArrowheads="1"/>
          </p:cNvSpPr>
          <p:nvPr>
            <p:ph type="title" idx="4294967295"/>
          </p:nvPr>
        </p:nvSpPr>
        <p:spPr>
          <a:xfrm>
            <a:off x="561078" y="924521"/>
            <a:ext cx="6172200" cy="679847"/>
          </a:xfrm>
        </p:spPr>
        <p:txBody>
          <a:bodyPr/>
          <a:lstStyle/>
          <a:p>
            <a:pPr eaLnBrk="1" hangingPunct="1"/>
            <a:r>
              <a:rPr lang="en-US" altLang="en-US" sz="2700" b="1" u="sng" dirty="0">
                <a:solidFill>
                  <a:srgbClr val="FF0000"/>
                </a:solidFill>
                <a:latin typeface="Times New Roman" panose="02020603050405020304" pitchFamily="18" charset="0"/>
                <a:cs typeface="Times New Roman" panose="02020603050405020304" pitchFamily="18" charset="0"/>
              </a:rPr>
              <a:t>Example</a:t>
            </a:r>
            <a:endParaRPr lang="en-US" altLang="en-US" b="1" u="sng" dirty="0">
              <a:solidFill>
                <a:srgbClr val="FF0000"/>
              </a:solidFill>
              <a:latin typeface="Times New Roman" panose="02020603050405020304" pitchFamily="18" charset="0"/>
              <a:cs typeface="Times New Roman" panose="02020603050405020304" pitchFamily="18" charset="0"/>
            </a:endParaRPr>
          </a:p>
        </p:txBody>
      </p:sp>
      <p:sp>
        <p:nvSpPr>
          <p:cNvPr id="22532" name="Rectangle 3"/>
          <p:cNvSpPr>
            <a:spLocks noGrp="1" noChangeArrowheads="1"/>
          </p:cNvSpPr>
          <p:nvPr>
            <p:ph type="body" idx="4294967295"/>
          </p:nvPr>
        </p:nvSpPr>
        <p:spPr>
          <a:xfrm>
            <a:off x="581215" y="1605507"/>
            <a:ext cx="2579255" cy="704850"/>
          </a:xfrm>
        </p:spPr>
        <p:txBody>
          <a:bodyPr>
            <a:normAutofit/>
          </a:bodyPr>
          <a:lstStyle/>
          <a:p>
            <a:pPr eaLnBrk="1" hangingPunct="1">
              <a:lnSpc>
                <a:spcPct val="80000"/>
              </a:lnSpc>
              <a:buFontTx/>
              <a:buNone/>
            </a:pPr>
            <a:r>
              <a:rPr lang="en-US" altLang="en-US" sz="1500" b="1" dirty="0">
                <a:solidFill>
                  <a:srgbClr val="1730E9"/>
                </a:solidFill>
                <a:latin typeface="Times New Roman" panose="02020603050405020304" pitchFamily="18" charset="0"/>
                <a:cs typeface="Times New Roman" panose="02020603050405020304" pitchFamily="18" charset="0"/>
                <a:sym typeface="Symbol" panose="05050102010706020507" pitchFamily="18" charset="2"/>
              </a:rPr>
              <a:t>X = A, B, C, B, D, A , B</a:t>
            </a:r>
          </a:p>
          <a:p>
            <a:pPr eaLnBrk="1" hangingPunct="1">
              <a:lnSpc>
                <a:spcPct val="80000"/>
              </a:lnSpc>
              <a:buFontTx/>
              <a:buNone/>
            </a:pPr>
            <a:r>
              <a:rPr lang="en-US" altLang="en-US" sz="1500" b="1" dirty="0">
                <a:solidFill>
                  <a:srgbClr val="1730E9"/>
                </a:solidFill>
                <a:latin typeface="Times New Roman" panose="02020603050405020304" pitchFamily="18" charset="0"/>
                <a:cs typeface="Times New Roman" panose="02020603050405020304" pitchFamily="18" charset="0"/>
              </a:rPr>
              <a:t>Y = </a:t>
            </a:r>
            <a:r>
              <a:rPr lang="en-US" altLang="en-US" sz="1500" b="1" dirty="0">
                <a:solidFill>
                  <a:srgbClr val="1730E9"/>
                </a:solidFill>
                <a:latin typeface="Times New Roman" panose="02020603050405020304" pitchFamily="18" charset="0"/>
                <a:cs typeface="Times New Roman" panose="02020603050405020304" pitchFamily="18" charset="0"/>
                <a:sym typeface="Symbol" panose="05050102010706020507" pitchFamily="18" charset="2"/>
              </a:rPr>
              <a:t>B, D, C, A, B, A</a:t>
            </a:r>
          </a:p>
        </p:txBody>
      </p:sp>
      <p:sp>
        <p:nvSpPr>
          <p:cNvPr id="22533" name="AutoShape 4"/>
          <p:cNvSpPr>
            <a:spLocks/>
          </p:cNvSpPr>
          <p:nvPr/>
        </p:nvSpPr>
        <p:spPr bwMode="auto">
          <a:xfrm>
            <a:off x="4426866" y="1078216"/>
            <a:ext cx="54768" cy="994139"/>
          </a:xfrm>
          <a:prstGeom prst="leftBrace">
            <a:avLst>
              <a:gd name="adj1" fmla="val 9885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graphicFrame>
        <p:nvGraphicFramePr>
          <p:cNvPr id="658437" name="Group 5"/>
          <p:cNvGraphicFramePr>
            <a:graphicFrameLocks noGrp="1"/>
          </p:cNvGraphicFramePr>
          <p:nvPr/>
        </p:nvGraphicFramePr>
        <p:xfrm>
          <a:off x="4032884" y="3062187"/>
          <a:ext cx="3076574" cy="2667003"/>
        </p:xfrm>
        <a:graphic>
          <a:graphicData uri="http://schemas.openxmlformats.org/drawingml/2006/table">
            <a:tbl>
              <a:tblPr/>
              <a:tblGrid>
                <a:gridCol w="439340">
                  <a:extLst>
                    <a:ext uri="{9D8B030D-6E8A-4147-A177-3AD203B41FA5}">
                      <a16:colId xmlns:a16="http://schemas.microsoft.com/office/drawing/2014/main" val="20000"/>
                    </a:ext>
                  </a:extLst>
                </a:gridCol>
                <a:gridCol w="439341">
                  <a:extLst>
                    <a:ext uri="{9D8B030D-6E8A-4147-A177-3AD203B41FA5}">
                      <a16:colId xmlns:a16="http://schemas.microsoft.com/office/drawing/2014/main" val="20001"/>
                    </a:ext>
                  </a:extLst>
                </a:gridCol>
                <a:gridCol w="439340">
                  <a:extLst>
                    <a:ext uri="{9D8B030D-6E8A-4147-A177-3AD203B41FA5}">
                      <a16:colId xmlns:a16="http://schemas.microsoft.com/office/drawing/2014/main" val="20002"/>
                    </a:ext>
                  </a:extLst>
                </a:gridCol>
                <a:gridCol w="440531">
                  <a:extLst>
                    <a:ext uri="{9D8B030D-6E8A-4147-A177-3AD203B41FA5}">
                      <a16:colId xmlns:a16="http://schemas.microsoft.com/office/drawing/2014/main" val="20003"/>
                    </a:ext>
                  </a:extLst>
                </a:gridCol>
                <a:gridCol w="439341">
                  <a:extLst>
                    <a:ext uri="{9D8B030D-6E8A-4147-A177-3AD203B41FA5}">
                      <a16:colId xmlns:a16="http://schemas.microsoft.com/office/drawing/2014/main" val="20004"/>
                    </a:ext>
                  </a:extLst>
                </a:gridCol>
                <a:gridCol w="439340">
                  <a:extLst>
                    <a:ext uri="{9D8B030D-6E8A-4147-A177-3AD203B41FA5}">
                      <a16:colId xmlns:a16="http://schemas.microsoft.com/office/drawing/2014/main" val="20005"/>
                    </a:ext>
                  </a:extLst>
                </a:gridCol>
                <a:gridCol w="439341">
                  <a:extLst>
                    <a:ext uri="{9D8B030D-6E8A-4147-A177-3AD203B41FA5}">
                      <a16:colId xmlns:a16="http://schemas.microsoft.com/office/drawing/2014/main" val="20006"/>
                    </a:ext>
                  </a:extLst>
                </a:gridCol>
              </a:tblGrid>
              <a:tr h="332185">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5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3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5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21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3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5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21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2608" name="Rectangle 79"/>
          <p:cNvSpPr>
            <a:spLocks noChangeArrowheads="1"/>
          </p:cNvSpPr>
          <p:nvPr/>
        </p:nvSpPr>
        <p:spPr bwMode="auto">
          <a:xfrm>
            <a:off x="3398969" y="1007082"/>
            <a:ext cx="4435288" cy="11659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marL="557213" lvl="1" indent="-214313" defTabSz="685800">
              <a:buNone/>
            </a:pPr>
            <a:r>
              <a:rPr lang="en-US" alt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altLang="en-US" sz="1350" b="1" dirty="0">
                <a:solidFill>
                  <a:srgbClr val="7030A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en-US" sz="1500" b="1" dirty="0">
                <a:solidFill>
                  <a:srgbClr val="7030A0"/>
                </a:solidFill>
                <a:latin typeface="Times New Roman" panose="02020603050405020304" pitchFamily="18" charset="0"/>
                <a:cs typeface="Times New Roman" panose="02020603050405020304" pitchFamily="18" charset="0"/>
                <a:sym typeface="Symbol" panose="05050102010706020507" pitchFamily="18" charset="2"/>
              </a:rPr>
              <a:t>0</a:t>
            </a:r>
            <a:r>
              <a:rPr lang="en-US" altLang="en-US" sz="15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alt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if </a:t>
            </a:r>
            <a:r>
              <a:rPr lang="en-US" altLang="en-US" sz="1350" dirty="0" err="1">
                <a:solidFill>
                  <a:prstClr val="black"/>
                </a:solidFill>
                <a:latin typeface="Times New Roman" panose="02020603050405020304" pitchFamily="18" charset="0"/>
                <a:cs typeface="Times New Roman" panose="02020603050405020304" pitchFamily="18" charset="0"/>
                <a:sym typeface="Symbol" panose="05050102010706020507" pitchFamily="18" charset="2"/>
              </a:rPr>
              <a:t>i</a:t>
            </a:r>
            <a:r>
              <a:rPr lang="en-US" alt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 0 or j = 0</a:t>
            </a:r>
          </a:p>
          <a:p>
            <a:pPr marL="557213" lvl="1" indent="-214313" defTabSz="685800">
              <a:buNone/>
            </a:pPr>
            <a:r>
              <a:rPr lang="en-US" altLang="en-US" sz="15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c[</a:t>
            </a:r>
            <a:r>
              <a:rPr lang="en-US" altLang="en-US" sz="1500" b="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i</a:t>
            </a:r>
            <a:r>
              <a:rPr lang="en-US" altLang="en-US" sz="15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j] =</a:t>
            </a:r>
            <a:r>
              <a:rPr lang="en-US" altLang="en-US" sz="135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en-US" sz="1500" b="1" dirty="0">
                <a:solidFill>
                  <a:srgbClr val="7030A0"/>
                </a:solidFill>
                <a:latin typeface="Times New Roman" panose="02020603050405020304" pitchFamily="18" charset="0"/>
                <a:cs typeface="Times New Roman" panose="02020603050405020304" pitchFamily="18" charset="0"/>
                <a:sym typeface="Symbol" panose="05050102010706020507" pitchFamily="18" charset="2"/>
              </a:rPr>
              <a:t>c[i-1, j-1] + 1</a:t>
            </a:r>
            <a:r>
              <a:rPr lang="en-US" altLang="en-US" sz="1350" b="1" dirty="0">
                <a:solidFill>
                  <a:srgbClr val="7030A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if x</a:t>
            </a:r>
            <a:r>
              <a:rPr lang="en-US" altLang="en-US" sz="1350" baseline="-25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i</a:t>
            </a:r>
            <a:r>
              <a:rPr lang="en-US" alt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en-US" sz="1350" dirty="0" err="1">
                <a:solidFill>
                  <a:prstClr val="black"/>
                </a:solidFill>
                <a:latin typeface="Times New Roman" panose="02020603050405020304" pitchFamily="18" charset="0"/>
                <a:cs typeface="Times New Roman" panose="02020603050405020304" pitchFamily="18" charset="0"/>
                <a:sym typeface="Symbol" panose="05050102010706020507" pitchFamily="18" charset="2"/>
              </a:rPr>
              <a:t>y</a:t>
            </a:r>
            <a:r>
              <a:rPr lang="en-US" altLang="en-US" sz="1350" baseline="-25000" dirty="0" err="1">
                <a:solidFill>
                  <a:prstClr val="black"/>
                </a:solidFill>
                <a:latin typeface="Times New Roman" panose="02020603050405020304" pitchFamily="18" charset="0"/>
                <a:cs typeface="Times New Roman" panose="02020603050405020304" pitchFamily="18" charset="0"/>
                <a:sym typeface="Symbol" panose="05050102010706020507" pitchFamily="18" charset="2"/>
              </a:rPr>
              <a:t>j</a:t>
            </a:r>
            <a:endParaRPr lang="en-US" altLang="en-US" sz="1350" baseline="-25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endParaRPr>
          </a:p>
          <a:p>
            <a:pPr marL="557213" lvl="1" indent="-214313" defTabSz="685800">
              <a:buNone/>
            </a:pPr>
            <a:r>
              <a:rPr lang="en-US" alt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altLang="en-US" sz="1350" b="1" dirty="0">
                <a:solidFill>
                  <a:srgbClr val="7030A0"/>
                </a:solidFill>
                <a:latin typeface="Times New Roman" panose="02020603050405020304" pitchFamily="18" charset="0"/>
                <a:cs typeface="Times New Roman" panose="02020603050405020304" pitchFamily="18" charset="0"/>
                <a:sym typeface="Symbol" panose="05050102010706020507" pitchFamily="18" charset="2"/>
              </a:rPr>
              <a:t>max(c[</a:t>
            </a:r>
            <a:r>
              <a:rPr lang="en-US" altLang="en-US" sz="1350" b="1" dirty="0" err="1">
                <a:solidFill>
                  <a:srgbClr val="7030A0"/>
                </a:solidFill>
                <a:latin typeface="Times New Roman" panose="02020603050405020304" pitchFamily="18" charset="0"/>
                <a:cs typeface="Times New Roman" panose="02020603050405020304" pitchFamily="18" charset="0"/>
                <a:sym typeface="Symbol" panose="05050102010706020507" pitchFamily="18" charset="2"/>
              </a:rPr>
              <a:t>i</a:t>
            </a:r>
            <a:r>
              <a:rPr lang="en-US" altLang="en-US" sz="1500" b="1" dirty="0">
                <a:solidFill>
                  <a:srgbClr val="7030A0"/>
                </a:solidFill>
                <a:latin typeface="Times New Roman" panose="02020603050405020304" pitchFamily="18" charset="0"/>
                <a:cs typeface="Times New Roman" panose="02020603050405020304" pitchFamily="18" charset="0"/>
                <a:sym typeface="Symbol" panose="05050102010706020507" pitchFamily="18" charset="2"/>
              </a:rPr>
              <a:t>, j-1], c[i-1, j])         </a:t>
            </a:r>
            <a:r>
              <a:rPr lang="en-US" alt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if x</a:t>
            </a:r>
            <a:r>
              <a:rPr lang="en-US" altLang="en-US" sz="1350" baseline="-25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i</a:t>
            </a:r>
            <a:r>
              <a:rPr lang="en-US" alt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en-US" sz="1350" dirty="0" err="1">
                <a:solidFill>
                  <a:prstClr val="black"/>
                </a:solidFill>
                <a:latin typeface="Times New Roman" panose="02020603050405020304" pitchFamily="18" charset="0"/>
                <a:cs typeface="Times New Roman" panose="02020603050405020304" pitchFamily="18" charset="0"/>
                <a:sym typeface="Symbol" panose="05050102010706020507" pitchFamily="18" charset="2"/>
              </a:rPr>
              <a:t>y</a:t>
            </a:r>
            <a:r>
              <a:rPr lang="en-US" altLang="en-US" sz="1350" baseline="-25000" dirty="0" err="1">
                <a:solidFill>
                  <a:prstClr val="black"/>
                </a:solidFill>
                <a:latin typeface="Times New Roman" panose="02020603050405020304" pitchFamily="18" charset="0"/>
                <a:cs typeface="Times New Roman" panose="02020603050405020304" pitchFamily="18" charset="0"/>
                <a:sym typeface="Symbol" panose="05050102010706020507" pitchFamily="18" charset="2"/>
              </a:rPr>
              <a:t>j</a:t>
            </a:r>
            <a:r>
              <a:rPr lang="en-US" altLang="en-US" sz="1350" baseline="-25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endParaRPr lang="en-US" alt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2609" name="Text Box 80"/>
          <p:cNvSpPr txBox="1">
            <a:spLocks noChangeArrowheads="1"/>
          </p:cNvSpPr>
          <p:nvPr/>
        </p:nvSpPr>
        <p:spPr bwMode="auto">
          <a:xfrm>
            <a:off x="4083410" y="2795768"/>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0</a:t>
            </a:r>
          </a:p>
        </p:txBody>
      </p:sp>
      <p:sp>
        <p:nvSpPr>
          <p:cNvPr id="22610" name="Text Box 81"/>
          <p:cNvSpPr txBox="1">
            <a:spLocks noChangeArrowheads="1"/>
          </p:cNvSpPr>
          <p:nvPr/>
        </p:nvSpPr>
        <p:spPr bwMode="auto">
          <a:xfrm>
            <a:off x="4540611" y="2795768"/>
            <a:ext cx="26321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1</a:t>
            </a:r>
          </a:p>
        </p:txBody>
      </p:sp>
      <p:sp>
        <p:nvSpPr>
          <p:cNvPr id="22611" name="Text Box 82"/>
          <p:cNvSpPr txBox="1">
            <a:spLocks noChangeArrowheads="1"/>
          </p:cNvSpPr>
          <p:nvPr/>
        </p:nvSpPr>
        <p:spPr bwMode="auto">
          <a:xfrm>
            <a:off x="4956138" y="2795768"/>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2</a:t>
            </a:r>
          </a:p>
        </p:txBody>
      </p:sp>
      <p:sp>
        <p:nvSpPr>
          <p:cNvPr id="22612" name="Text Box 83"/>
          <p:cNvSpPr txBox="1">
            <a:spLocks noChangeArrowheads="1"/>
          </p:cNvSpPr>
          <p:nvPr/>
        </p:nvSpPr>
        <p:spPr bwMode="auto">
          <a:xfrm>
            <a:off x="6752792" y="2795768"/>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6</a:t>
            </a:r>
          </a:p>
        </p:txBody>
      </p:sp>
      <p:sp>
        <p:nvSpPr>
          <p:cNvPr id="22613" name="Text Box 84"/>
          <p:cNvSpPr txBox="1">
            <a:spLocks noChangeArrowheads="1"/>
          </p:cNvSpPr>
          <p:nvPr/>
        </p:nvSpPr>
        <p:spPr bwMode="auto">
          <a:xfrm>
            <a:off x="5428817" y="2795768"/>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3</a:t>
            </a:r>
          </a:p>
        </p:txBody>
      </p:sp>
      <p:sp>
        <p:nvSpPr>
          <p:cNvPr id="22614" name="Text Box 85"/>
          <p:cNvSpPr txBox="1">
            <a:spLocks noChangeArrowheads="1"/>
          </p:cNvSpPr>
          <p:nvPr/>
        </p:nvSpPr>
        <p:spPr bwMode="auto">
          <a:xfrm>
            <a:off x="5857442" y="2795768"/>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4</a:t>
            </a:r>
          </a:p>
        </p:txBody>
      </p:sp>
      <p:sp>
        <p:nvSpPr>
          <p:cNvPr id="22615" name="Text Box 86"/>
          <p:cNvSpPr txBox="1">
            <a:spLocks noChangeArrowheads="1"/>
          </p:cNvSpPr>
          <p:nvPr/>
        </p:nvSpPr>
        <p:spPr bwMode="auto">
          <a:xfrm>
            <a:off x="6292019" y="2795768"/>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5</a:t>
            </a:r>
          </a:p>
        </p:txBody>
      </p:sp>
      <p:sp>
        <p:nvSpPr>
          <p:cNvPr id="22616" name="Text Box 87"/>
          <p:cNvSpPr txBox="1">
            <a:spLocks noChangeArrowheads="1"/>
          </p:cNvSpPr>
          <p:nvPr/>
        </p:nvSpPr>
        <p:spPr bwMode="auto">
          <a:xfrm>
            <a:off x="4022703" y="2422453"/>
            <a:ext cx="32733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err="1">
                <a:solidFill>
                  <a:srgbClr val="FF0000"/>
                </a:solidFill>
                <a:latin typeface="Comic Sans MS" panose="030F0702030302020204" pitchFamily="66" charset="0"/>
              </a:rPr>
              <a:t>y</a:t>
            </a:r>
            <a:r>
              <a:rPr lang="en-US" altLang="en-US" sz="1350" b="1" baseline="-25000" dirty="0" err="1">
                <a:solidFill>
                  <a:srgbClr val="FF0000"/>
                </a:solidFill>
                <a:latin typeface="Comic Sans MS" panose="030F0702030302020204" pitchFamily="66" charset="0"/>
              </a:rPr>
              <a:t>j</a:t>
            </a:r>
            <a:endParaRPr lang="en-US" altLang="en-US" sz="1350" b="1" dirty="0">
              <a:solidFill>
                <a:srgbClr val="FF0000"/>
              </a:solidFill>
              <a:latin typeface="Comic Sans MS" panose="030F0702030302020204" pitchFamily="66" charset="0"/>
            </a:endParaRPr>
          </a:p>
        </p:txBody>
      </p:sp>
      <p:sp>
        <p:nvSpPr>
          <p:cNvPr id="22617" name="Text Box 88"/>
          <p:cNvSpPr txBox="1">
            <a:spLocks noChangeArrowheads="1"/>
          </p:cNvSpPr>
          <p:nvPr/>
        </p:nvSpPr>
        <p:spPr bwMode="auto">
          <a:xfrm>
            <a:off x="4502772" y="2506028"/>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B</a:t>
            </a:r>
          </a:p>
        </p:txBody>
      </p:sp>
      <p:sp>
        <p:nvSpPr>
          <p:cNvPr id="22618" name="Text Box 89"/>
          <p:cNvSpPr txBox="1">
            <a:spLocks noChangeArrowheads="1"/>
          </p:cNvSpPr>
          <p:nvPr/>
        </p:nvSpPr>
        <p:spPr bwMode="auto">
          <a:xfrm>
            <a:off x="4947732" y="2514042"/>
            <a:ext cx="3097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D</a:t>
            </a:r>
          </a:p>
        </p:txBody>
      </p:sp>
      <p:sp>
        <p:nvSpPr>
          <p:cNvPr id="22619" name="Text Box 90"/>
          <p:cNvSpPr txBox="1">
            <a:spLocks noChangeArrowheads="1"/>
          </p:cNvSpPr>
          <p:nvPr/>
        </p:nvSpPr>
        <p:spPr bwMode="auto">
          <a:xfrm>
            <a:off x="6782779" y="2555402"/>
            <a:ext cx="3113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A</a:t>
            </a:r>
          </a:p>
        </p:txBody>
      </p:sp>
      <p:sp>
        <p:nvSpPr>
          <p:cNvPr id="22620" name="Text Box 91"/>
          <p:cNvSpPr txBox="1">
            <a:spLocks noChangeArrowheads="1"/>
          </p:cNvSpPr>
          <p:nvPr/>
        </p:nvSpPr>
        <p:spPr bwMode="auto">
          <a:xfrm>
            <a:off x="5413452" y="2513928"/>
            <a:ext cx="29206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C</a:t>
            </a:r>
          </a:p>
        </p:txBody>
      </p:sp>
      <p:sp>
        <p:nvSpPr>
          <p:cNvPr id="22621" name="Text Box 92"/>
          <p:cNvSpPr txBox="1">
            <a:spLocks noChangeArrowheads="1"/>
          </p:cNvSpPr>
          <p:nvPr/>
        </p:nvSpPr>
        <p:spPr bwMode="auto">
          <a:xfrm>
            <a:off x="5864660" y="2526661"/>
            <a:ext cx="3113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A</a:t>
            </a:r>
          </a:p>
        </p:txBody>
      </p:sp>
      <p:sp>
        <p:nvSpPr>
          <p:cNvPr id="22622" name="Text Box 93"/>
          <p:cNvSpPr txBox="1">
            <a:spLocks noChangeArrowheads="1"/>
          </p:cNvSpPr>
          <p:nvPr/>
        </p:nvSpPr>
        <p:spPr bwMode="auto">
          <a:xfrm>
            <a:off x="6320669" y="2545483"/>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B</a:t>
            </a:r>
          </a:p>
        </p:txBody>
      </p:sp>
      <p:sp>
        <p:nvSpPr>
          <p:cNvPr id="22623" name="Text Box 94"/>
          <p:cNvSpPr txBox="1">
            <a:spLocks noChangeArrowheads="1"/>
          </p:cNvSpPr>
          <p:nvPr/>
        </p:nvSpPr>
        <p:spPr bwMode="auto">
          <a:xfrm>
            <a:off x="3692366" y="4817066"/>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5</a:t>
            </a:r>
          </a:p>
        </p:txBody>
      </p:sp>
      <p:sp>
        <p:nvSpPr>
          <p:cNvPr id="22624" name="Text Box 95"/>
          <p:cNvSpPr txBox="1">
            <a:spLocks noChangeArrowheads="1"/>
          </p:cNvSpPr>
          <p:nvPr/>
        </p:nvSpPr>
        <p:spPr bwMode="auto">
          <a:xfrm>
            <a:off x="3744158" y="3421735"/>
            <a:ext cx="26321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1</a:t>
            </a:r>
          </a:p>
        </p:txBody>
      </p:sp>
      <p:sp>
        <p:nvSpPr>
          <p:cNvPr id="22625" name="Text Box 96"/>
          <p:cNvSpPr txBox="1">
            <a:spLocks noChangeArrowheads="1"/>
          </p:cNvSpPr>
          <p:nvPr/>
        </p:nvSpPr>
        <p:spPr bwMode="auto">
          <a:xfrm>
            <a:off x="3730208" y="3747391"/>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2</a:t>
            </a:r>
          </a:p>
        </p:txBody>
      </p:sp>
      <p:sp>
        <p:nvSpPr>
          <p:cNvPr id="22626" name="Text Box 97"/>
          <p:cNvSpPr txBox="1">
            <a:spLocks noChangeArrowheads="1"/>
          </p:cNvSpPr>
          <p:nvPr/>
        </p:nvSpPr>
        <p:spPr bwMode="auto">
          <a:xfrm>
            <a:off x="3747134" y="3129103"/>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0</a:t>
            </a:r>
          </a:p>
        </p:txBody>
      </p:sp>
      <p:sp>
        <p:nvSpPr>
          <p:cNvPr id="22627" name="Text Box 98"/>
          <p:cNvSpPr txBox="1">
            <a:spLocks noChangeArrowheads="1"/>
          </p:cNvSpPr>
          <p:nvPr/>
        </p:nvSpPr>
        <p:spPr bwMode="auto">
          <a:xfrm>
            <a:off x="3722528" y="4086323"/>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3</a:t>
            </a:r>
          </a:p>
        </p:txBody>
      </p:sp>
      <p:sp>
        <p:nvSpPr>
          <p:cNvPr id="22628" name="Text Box 99"/>
          <p:cNvSpPr txBox="1">
            <a:spLocks noChangeArrowheads="1"/>
          </p:cNvSpPr>
          <p:nvPr/>
        </p:nvSpPr>
        <p:spPr bwMode="auto">
          <a:xfrm>
            <a:off x="3710821" y="4450702"/>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4</a:t>
            </a:r>
          </a:p>
        </p:txBody>
      </p:sp>
      <p:sp>
        <p:nvSpPr>
          <p:cNvPr id="22629" name="Text Box 100"/>
          <p:cNvSpPr txBox="1">
            <a:spLocks noChangeArrowheads="1"/>
          </p:cNvSpPr>
          <p:nvPr/>
        </p:nvSpPr>
        <p:spPr bwMode="auto">
          <a:xfrm>
            <a:off x="3710821" y="5115832"/>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6</a:t>
            </a:r>
          </a:p>
        </p:txBody>
      </p:sp>
      <p:sp>
        <p:nvSpPr>
          <p:cNvPr id="22630" name="Text Box 101"/>
          <p:cNvSpPr txBox="1">
            <a:spLocks noChangeArrowheads="1"/>
          </p:cNvSpPr>
          <p:nvPr/>
        </p:nvSpPr>
        <p:spPr bwMode="auto">
          <a:xfrm>
            <a:off x="3692366" y="5453299"/>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7</a:t>
            </a:r>
          </a:p>
        </p:txBody>
      </p:sp>
      <p:sp>
        <p:nvSpPr>
          <p:cNvPr id="22631" name="Text Box 102"/>
          <p:cNvSpPr txBox="1">
            <a:spLocks noChangeArrowheads="1"/>
          </p:cNvSpPr>
          <p:nvPr/>
        </p:nvSpPr>
        <p:spPr bwMode="auto">
          <a:xfrm>
            <a:off x="3417635" y="4835294"/>
            <a:ext cx="3097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D</a:t>
            </a:r>
          </a:p>
        </p:txBody>
      </p:sp>
      <p:sp>
        <p:nvSpPr>
          <p:cNvPr id="22632" name="Text Box 103"/>
          <p:cNvSpPr txBox="1">
            <a:spLocks noChangeArrowheads="1"/>
          </p:cNvSpPr>
          <p:nvPr/>
        </p:nvSpPr>
        <p:spPr bwMode="auto">
          <a:xfrm>
            <a:off x="3398969" y="3429924"/>
            <a:ext cx="3113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A</a:t>
            </a:r>
          </a:p>
        </p:txBody>
      </p:sp>
      <p:sp>
        <p:nvSpPr>
          <p:cNvPr id="22633" name="Text Box 104"/>
          <p:cNvSpPr txBox="1">
            <a:spLocks noChangeArrowheads="1"/>
          </p:cNvSpPr>
          <p:nvPr/>
        </p:nvSpPr>
        <p:spPr bwMode="auto">
          <a:xfrm>
            <a:off x="3421606" y="3744896"/>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B</a:t>
            </a:r>
          </a:p>
        </p:txBody>
      </p:sp>
      <p:sp>
        <p:nvSpPr>
          <p:cNvPr id="22634" name="Text Box 105"/>
          <p:cNvSpPr txBox="1">
            <a:spLocks noChangeArrowheads="1"/>
          </p:cNvSpPr>
          <p:nvPr/>
        </p:nvSpPr>
        <p:spPr bwMode="auto">
          <a:xfrm>
            <a:off x="3412873" y="3070608"/>
            <a:ext cx="31931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FF0000"/>
                </a:solidFill>
                <a:latin typeface="Comic Sans MS" panose="030F0702030302020204" pitchFamily="66" charset="0"/>
              </a:rPr>
              <a:t>x</a:t>
            </a:r>
            <a:r>
              <a:rPr lang="en-US" altLang="en-US" sz="1350" b="1" baseline="-25000" dirty="0">
                <a:solidFill>
                  <a:srgbClr val="FF0000"/>
                </a:solidFill>
                <a:latin typeface="Comic Sans MS" panose="030F0702030302020204" pitchFamily="66" charset="0"/>
              </a:rPr>
              <a:t>i</a:t>
            </a:r>
            <a:endParaRPr lang="en-US" altLang="en-US" sz="1350" b="1" dirty="0">
              <a:solidFill>
                <a:srgbClr val="FF0000"/>
              </a:solidFill>
              <a:latin typeface="Comic Sans MS" panose="030F0702030302020204" pitchFamily="66" charset="0"/>
            </a:endParaRPr>
          </a:p>
        </p:txBody>
      </p:sp>
      <p:sp>
        <p:nvSpPr>
          <p:cNvPr id="22635" name="Text Box 106"/>
          <p:cNvSpPr txBox="1">
            <a:spLocks noChangeArrowheads="1"/>
          </p:cNvSpPr>
          <p:nvPr/>
        </p:nvSpPr>
        <p:spPr bwMode="auto">
          <a:xfrm>
            <a:off x="3422566" y="4104840"/>
            <a:ext cx="29206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C</a:t>
            </a:r>
          </a:p>
        </p:txBody>
      </p:sp>
      <p:sp>
        <p:nvSpPr>
          <p:cNvPr id="22636" name="Text Box 107"/>
          <p:cNvSpPr txBox="1">
            <a:spLocks noChangeArrowheads="1"/>
          </p:cNvSpPr>
          <p:nvPr/>
        </p:nvSpPr>
        <p:spPr bwMode="auto">
          <a:xfrm>
            <a:off x="3433113" y="4433357"/>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B</a:t>
            </a:r>
          </a:p>
        </p:txBody>
      </p:sp>
      <p:sp>
        <p:nvSpPr>
          <p:cNvPr id="22637" name="Text Box 108"/>
          <p:cNvSpPr txBox="1">
            <a:spLocks noChangeArrowheads="1"/>
          </p:cNvSpPr>
          <p:nvPr/>
        </p:nvSpPr>
        <p:spPr bwMode="auto">
          <a:xfrm>
            <a:off x="3413289" y="5147649"/>
            <a:ext cx="3113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A</a:t>
            </a:r>
          </a:p>
        </p:txBody>
      </p:sp>
      <p:sp>
        <p:nvSpPr>
          <p:cNvPr id="22638" name="Text Box 109"/>
          <p:cNvSpPr txBox="1">
            <a:spLocks noChangeArrowheads="1"/>
          </p:cNvSpPr>
          <p:nvPr/>
        </p:nvSpPr>
        <p:spPr bwMode="auto">
          <a:xfrm>
            <a:off x="3443644" y="5474435"/>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b="1" dirty="0">
                <a:solidFill>
                  <a:srgbClr val="0070C0"/>
                </a:solidFill>
                <a:latin typeface="Comic Sans MS" panose="030F0702030302020204" pitchFamily="66" charset="0"/>
              </a:rPr>
              <a:t>B</a:t>
            </a:r>
          </a:p>
        </p:txBody>
      </p:sp>
      <p:grpSp>
        <p:nvGrpSpPr>
          <p:cNvPr id="2" name="Group 110"/>
          <p:cNvGrpSpPr>
            <a:grpSpLocks/>
          </p:cNvGrpSpPr>
          <p:nvPr/>
        </p:nvGrpSpPr>
        <p:grpSpPr bwMode="auto">
          <a:xfrm>
            <a:off x="4577001" y="3141955"/>
            <a:ext cx="2502694" cy="300037"/>
            <a:chOff x="2133" y="1816"/>
            <a:chExt cx="2102" cy="252"/>
          </a:xfrm>
        </p:grpSpPr>
        <p:sp>
          <p:nvSpPr>
            <p:cNvPr id="22723" name="Text Box 111"/>
            <p:cNvSpPr txBox="1">
              <a:spLocks noChangeArrowheads="1"/>
            </p:cNvSpPr>
            <p:nvPr/>
          </p:nvSpPr>
          <p:spPr bwMode="auto">
            <a:xfrm>
              <a:off x="2133"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0</a:t>
              </a:r>
            </a:p>
          </p:txBody>
        </p:sp>
        <p:sp>
          <p:nvSpPr>
            <p:cNvPr id="22724" name="Text Box 112"/>
            <p:cNvSpPr txBox="1">
              <a:spLocks noChangeArrowheads="1"/>
            </p:cNvSpPr>
            <p:nvPr/>
          </p:nvSpPr>
          <p:spPr bwMode="auto">
            <a:xfrm>
              <a:off x="2482"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22725" name="Text Box 113"/>
            <p:cNvSpPr txBox="1">
              <a:spLocks noChangeArrowheads="1"/>
            </p:cNvSpPr>
            <p:nvPr/>
          </p:nvSpPr>
          <p:spPr bwMode="auto">
            <a:xfrm>
              <a:off x="3991"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22726" name="Text Box 114"/>
            <p:cNvSpPr txBox="1">
              <a:spLocks noChangeArrowheads="1"/>
            </p:cNvSpPr>
            <p:nvPr/>
          </p:nvSpPr>
          <p:spPr bwMode="auto">
            <a:xfrm>
              <a:off x="2879"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22727" name="Text Box 115"/>
            <p:cNvSpPr txBox="1">
              <a:spLocks noChangeArrowheads="1"/>
            </p:cNvSpPr>
            <p:nvPr/>
          </p:nvSpPr>
          <p:spPr bwMode="auto">
            <a:xfrm>
              <a:off x="3239"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22728" name="Text Box 116"/>
            <p:cNvSpPr txBox="1">
              <a:spLocks noChangeArrowheads="1"/>
            </p:cNvSpPr>
            <p:nvPr/>
          </p:nvSpPr>
          <p:spPr bwMode="auto">
            <a:xfrm>
              <a:off x="3604"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grpSp>
      <p:grpSp>
        <p:nvGrpSpPr>
          <p:cNvPr id="3" name="Group 117"/>
          <p:cNvGrpSpPr>
            <a:grpSpLocks/>
          </p:cNvGrpSpPr>
          <p:nvPr/>
        </p:nvGrpSpPr>
        <p:grpSpPr bwMode="auto">
          <a:xfrm>
            <a:off x="4128137" y="3141958"/>
            <a:ext cx="291703" cy="2668190"/>
            <a:chOff x="1756" y="1816"/>
            <a:chExt cx="245" cy="2241"/>
          </a:xfrm>
        </p:grpSpPr>
        <p:sp>
          <p:nvSpPr>
            <p:cNvPr id="22715" name="Text Box 118"/>
            <p:cNvSpPr txBox="1">
              <a:spLocks noChangeArrowheads="1"/>
            </p:cNvSpPr>
            <p:nvPr/>
          </p:nvSpPr>
          <p:spPr bwMode="auto">
            <a:xfrm>
              <a:off x="1757"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0</a:t>
              </a:r>
            </a:p>
          </p:txBody>
        </p:sp>
        <p:sp>
          <p:nvSpPr>
            <p:cNvPr id="22716" name="Text Box 119"/>
            <p:cNvSpPr txBox="1">
              <a:spLocks noChangeArrowheads="1"/>
            </p:cNvSpPr>
            <p:nvPr/>
          </p:nvSpPr>
          <p:spPr bwMode="auto">
            <a:xfrm>
              <a:off x="1756" y="3231"/>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22717" name="Text Box 120"/>
            <p:cNvSpPr txBox="1">
              <a:spLocks noChangeArrowheads="1"/>
            </p:cNvSpPr>
            <p:nvPr/>
          </p:nvSpPr>
          <p:spPr bwMode="auto">
            <a:xfrm>
              <a:off x="1757" y="2085"/>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0</a:t>
              </a:r>
            </a:p>
          </p:txBody>
        </p:sp>
        <p:sp>
          <p:nvSpPr>
            <p:cNvPr id="22718" name="Text Box 121"/>
            <p:cNvSpPr txBox="1">
              <a:spLocks noChangeArrowheads="1"/>
            </p:cNvSpPr>
            <p:nvPr/>
          </p:nvSpPr>
          <p:spPr bwMode="auto">
            <a:xfrm>
              <a:off x="1756" y="2372"/>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22719" name="Text Box 122"/>
            <p:cNvSpPr txBox="1">
              <a:spLocks noChangeArrowheads="1"/>
            </p:cNvSpPr>
            <p:nvPr/>
          </p:nvSpPr>
          <p:spPr bwMode="auto">
            <a:xfrm>
              <a:off x="1756" y="2658"/>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22720" name="Text Box 123"/>
            <p:cNvSpPr txBox="1">
              <a:spLocks noChangeArrowheads="1"/>
            </p:cNvSpPr>
            <p:nvPr/>
          </p:nvSpPr>
          <p:spPr bwMode="auto">
            <a:xfrm>
              <a:off x="1756" y="2945"/>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22721" name="Text Box 124"/>
            <p:cNvSpPr txBox="1">
              <a:spLocks noChangeArrowheads="1"/>
            </p:cNvSpPr>
            <p:nvPr/>
          </p:nvSpPr>
          <p:spPr bwMode="auto">
            <a:xfrm>
              <a:off x="1756" y="3518"/>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22722" name="Text Box 125"/>
            <p:cNvSpPr txBox="1">
              <a:spLocks noChangeArrowheads="1"/>
            </p:cNvSpPr>
            <p:nvPr/>
          </p:nvSpPr>
          <p:spPr bwMode="auto">
            <a:xfrm>
              <a:off x="1756" y="3805"/>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grpSp>
      <p:sp>
        <p:nvSpPr>
          <p:cNvPr id="658558" name="Text Box 126"/>
          <p:cNvSpPr txBox="1">
            <a:spLocks noChangeArrowheads="1"/>
          </p:cNvSpPr>
          <p:nvPr/>
        </p:nvSpPr>
        <p:spPr bwMode="auto">
          <a:xfrm>
            <a:off x="4578190" y="3433661"/>
            <a:ext cx="242888" cy="3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dirty="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dirty="0">
                <a:solidFill>
                  <a:prstClr val="black"/>
                </a:solidFill>
                <a:latin typeface="Comic Sans MS" panose="030F0702030302020204" pitchFamily="66" charset="0"/>
              </a:rPr>
              <a:t>0</a:t>
            </a:r>
          </a:p>
        </p:txBody>
      </p:sp>
      <p:sp>
        <p:nvSpPr>
          <p:cNvPr id="658559" name="Text Box 127"/>
          <p:cNvSpPr txBox="1">
            <a:spLocks noChangeArrowheads="1"/>
          </p:cNvSpPr>
          <p:nvPr/>
        </p:nvSpPr>
        <p:spPr bwMode="auto">
          <a:xfrm>
            <a:off x="4987765" y="3433661"/>
            <a:ext cx="242888" cy="3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0</a:t>
            </a:r>
          </a:p>
        </p:txBody>
      </p:sp>
      <p:sp>
        <p:nvSpPr>
          <p:cNvPr id="658560" name="Text Box 128"/>
          <p:cNvSpPr txBox="1">
            <a:spLocks noChangeArrowheads="1"/>
          </p:cNvSpPr>
          <p:nvPr/>
        </p:nvSpPr>
        <p:spPr bwMode="auto">
          <a:xfrm>
            <a:off x="5432964" y="3443186"/>
            <a:ext cx="242888" cy="3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0</a:t>
            </a:r>
          </a:p>
        </p:txBody>
      </p:sp>
      <p:grpSp>
        <p:nvGrpSpPr>
          <p:cNvPr id="4" name="Group 129"/>
          <p:cNvGrpSpPr>
            <a:grpSpLocks/>
          </p:cNvGrpSpPr>
          <p:nvPr/>
        </p:nvGrpSpPr>
        <p:grpSpPr bwMode="auto">
          <a:xfrm>
            <a:off x="5886688" y="3432475"/>
            <a:ext cx="264319" cy="358378"/>
            <a:chOff x="3233" y="2100"/>
            <a:chExt cx="222" cy="301"/>
          </a:xfrm>
        </p:grpSpPr>
        <p:sp>
          <p:nvSpPr>
            <p:cNvPr id="22713" name="Text Box 130"/>
            <p:cNvSpPr txBox="1">
              <a:spLocks noChangeArrowheads="1"/>
            </p:cNvSpPr>
            <p:nvPr/>
          </p:nvSpPr>
          <p:spPr bwMode="auto">
            <a:xfrm>
              <a:off x="3251"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22714" name="Line 131"/>
            <p:cNvSpPr>
              <a:spLocks noChangeShapeType="1"/>
            </p:cNvSpPr>
            <p:nvPr/>
          </p:nvSpPr>
          <p:spPr bwMode="auto">
            <a:xfrm flipH="1" flipV="1">
              <a:off x="3233" y="2100"/>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658564" name="Text Box 132"/>
          <p:cNvSpPr txBox="1">
            <a:spLocks noChangeArrowheads="1"/>
          </p:cNvSpPr>
          <p:nvPr/>
        </p:nvSpPr>
        <p:spPr bwMode="auto">
          <a:xfrm>
            <a:off x="6218872" y="3551534"/>
            <a:ext cx="457200" cy="22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r>
              <a:rPr lang="en-US" altLang="en-US" sz="1200">
                <a:solidFill>
                  <a:prstClr val="black"/>
                </a:solidFill>
                <a:latin typeface="Comic Sans MS" panose="030F0702030302020204" pitchFamily="66" charset="0"/>
              </a:rPr>
              <a:t>1</a:t>
            </a:r>
          </a:p>
        </p:txBody>
      </p:sp>
      <p:grpSp>
        <p:nvGrpSpPr>
          <p:cNvPr id="5" name="Group 133"/>
          <p:cNvGrpSpPr>
            <a:grpSpLocks/>
          </p:cNvGrpSpPr>
          <p:nvPr/>
        </p:nvGrpSpPr>
        <p:grpSpPr bwMode="auto">
          <a:xfrm>
            <a:off x="6729651" y="3433665"/>
            <a:ext cx="317897" cy="357188"/>
            <a:chOff x="3941" y="2101"/>
            <a:chExt cx="267" cy="300"/>
          </a:xfrm>
        </p:grpSpPr>
        <p:sp>
          <p:nvSpPr>
            <p:cNvPr id="22711" name="Text Box 134"/>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22712" name="Line 135"/>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grpSp>
        <p:nvGrpSpPr>
          <p:cNvPr id="6" name="Group 136"/>
          <p:cNvGrpSpPr>
            <a:grpSpLocks/>
          </p:cNvGrpSpPr>
          <p:nvPr/>
        </p:nvGrpSpPr>
        <p:grpSpPr bwMode="auto">
          <a:xfrm>
            <a:off x="4524613" y="3756325"/>
            <a:ext cx="317897" cy="357188"/>
            <a:chOff x="3941" y="2101"/>
            <a:chExt cx="267" cy="300"/>
          </a:xfrm>
        </p:grpSpPr>
        <p:sp>
          <p:nvSpPr>
            <p:cNvPr id="22709" name="Text Box 137"/>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dirty="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dirty="0">
                  <a:solidFill>
                    <a:prstClr val="black"/>
                  </a:solidFill>
                  <a:latin typeface="Comic Sans MS" panose="030F0702030302020204" pitchFamily="66" charset="0"/>
                </a:rPr>
                <a:t>1</a:t>
              </a:r>
            </a:p>
          </p:txBody>
        </p:sp>
        <p:sp>
          <p:nvSpPr>
            <p:cNvPr id="22710" name="Line 138"/>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658571" name="Text Box 139"/>
          <p:cNvSpPr txBox="1">
            <a:spLocks noChangeArrowheads="1"/>
          </p:cNvSpPr>
          <p:nvPr/>
        </p:nvSpPr>
        <p:spPr bwMode="auto">
          <a:xfrm>
            <a:off x="4907993" y="3884909"/>
            <a:ext cx="457200" cy="22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r>
              <a:rPr lang="en-US" altLang="en-US" sz="1200">
                <a:solidFill>
                  <a:prstClr val="black"/>
                </a:solidFill>
                <a:latin typeface="Comic Sans MS" panose="030F0702030302020204" pitchFamily="66" charset="0"/>
              </a:rPr>
              <a:t>1</a:t>
            </a:r>
          </a:p>
        </p:txBody>
      </p:sp>
      <p:sp>
        <p:nvSpPr>
          <p:cNvPr id="658572" name="Text Box 140"/>
          <p:cNvSpPr txBox="1">
            <a:spLocks noChangeArrowheads="1"/>
          </p:cNvSpPr>
          <p:nvPr/>
        </p:nvSpPr>
        <p:spPr bwMode="auto">
          <a:xfrm>
            <a:off x="5348525" y="3884909"/>
            <a:ext cx="457200" cy="22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r>
              <a:rPr lang="en-US" altLang="en-US" sz="1200">
                <a:solidFill>
                  <a:prstClr val="black"/>
                </a:solidFill>
                <a:latin typeface="Comic Sans MS" panose="030F0702030302020204" pitchFamily="66" charset="0"/>
              </a:rPr>
              <a:t>1</a:t>
            </a:r>
          </a:p>
        </p:txBody>
      </p:sp>
      <p:sp>
        <p:nvSpPr>
          <p:cNvPr id="658573" name="Text Box 141"/>
          <p:cNvSpPr txBox="1">
            <a:spLocks noChangeArrowheads="1"/>
          </p:cNvSpPr>
          <p:nvPr/>
        </p:nvSpPr>
        <p:spPr bwMode="auto">
          <a:xfrm>
            <a:off x="5900974" y="3756321"/>
            <a:ext cx="242888" cy="3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grpSp>
        <p:nvGrpSpPr>
          <p:cNvPr id="7" name="Group 142"/>
          <p:cNvGrpSpPr>
            <a:grpSpLocks/>
          </p:cNvGrpSpPr>
          <p:nvPr/>
        </p:nvGrpSpPr>
        <p:grpSpPr bwMode="auto">
          <a:xfrm>
            <a:off x="6326028" y="3756325"/>
            <a:ext cx="317897" cy="357188"/>
            <a:chOff x="3941" y="2101"/>
            <a:chExt cx="267" cy="300"/>
          </a:xfrm>
        </p:grpSpPr>
        <p:sp>
          <p:nvSpPr>
            <p:cNvPr id="22707" name="Text Box 143"/>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22708" name="Line 144"/>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658577" name="Text Box 145"/>
          <p:cNvSpPr txBox="1">
            <a:spLocks noChangeArrowheads="1"/>
          </p:cNvSpPr>
          <p:nvPr/>
        </p:nvSpPr>
        <p:spPr bwMode="auto">
          <a:xfrm>
            <a:off x="6651068" y="3884909"/>
            <a:ext cx="457200" cy="22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r>
              <a:rPr lang="en-US" altLang="en-US" sz="1200">
                <a:solidFill>
                  <a:prstClr val="black"/>
                </a:solidFill>
                <a:latin typeface="Comic Sans MS" panose="030F0702030302020204" pitchFamily="66" charset="0"/>
              </a:rPr>
              <a:t>2</a:t>
            </a:r>
          </a:p>
        </p:txBody>
      </p:sp>
      <p:grpSp>
        <p:nvGrpSpPr>
          <p:cNvPr id="8" name="Group 146"/>
          <p:cNvGrpSpPr>
            <a:grpSpLocks/>
          </p:cNvGrpSpPr>
          <p:nvPr/>
        </p:nvGrpSpPr>
        <p:grpSpPr bwMode="auto">
          <a:xfrm>
            <a:off x="4590098" y="4103991"/>
            <a:ext cx="2407444" cy="357188"/>
            <a:chOff x="2144" y="2664"/>
            <a:chExt cx="2022" cy="300"/>
          </a:xfrm>
        </p:grpSpPr>
        <p:sp>
          <p:nvSpPr>
            <p:cNvPr id="22699" name="Text Box 147"/>
            <p:cNvSpPr txBox="1">
              <a:spLocks noChangeArrowheads="1"/>
            </p:cNvSpPr>
            <p:nvPr/>
          </p:nvSpPr>
          <p:spPr bwMode="auto">
            <a:xfrm>
              <a:off x="2144" y="2664"/>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22700" name="Text Box 148"/>
            <p:cNvSpPr txBox="1">
              <a:spLocks noChangeArrowheads="1"/>
            </p:cNvSpPr>
            <p:nvPr/>
          </p:nvSpPr>
          <p:spPr bwMode="auto">
            <a:xfrm>
              <a:off x="2495" y="2664"/>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grpSp>
          <p:nvGrpSpPr>
            <p:cNvPr id="22701" name="Group 149"/>
            <p:cNvGrpSpPr>
              <a:grpSpLocks/>
            </p:cNvGrpSpPr>
            <p:nvPr/>
          </p:nvGrpSpPr>
          <p:grpSpPr bwMode="auto">
            <a:xfrm>
              <a:off x="2843" y="2664"/>
              <a:ext cx="267" cy="300"/>
              <a:chOff x="3941" y="2101"/>
              <a:chExt cx="267" cy="300"/>
            </a:xfrm>
          </p:grpSpPr>
          <p:sp>
            <p:nvSpPr>
              <p:cNvPr id="22705" name="Text Box 150"/>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22706" name="Line 151"/>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22702" name="Text Box 152"/>
            <p:cNvSpPr txBox="1">
              <a:spLocks noChangeArrowheads="1"/>
            </p:cNvSpPr>
            <p:nvPr/>
          </p:nvSpPr>
          <p:spPr bwMode="auto">
            <a:xfrm>
              <a:off x="3170" y="2772"/>
              <a:ext cx="38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r>
                <a:rPr lang="en-US" altLang="en-US" sz="1200">
                  <a:solidFill>
                    <a:prstClr val="black"/>
                  </a:solidFill>
                  <a:latin typeface="Comic Sans MS" panose="030F0702030302020204" pitchFamily="66" charset="0"/>
                </a:rPr>
                <a:t>2</a:t>
              </a:r>
            </a:p>
          </p:txBody>
        </p:sp>
        <p:sp>
          <p:nvSpPr>
            <p:cNvPr id="22703" name="Text Box 153"/>
            <p:cNvSpPr txBox="1">
              <a:spLocks noChangeArrowheads="1"/>
            </p:cNvSpPr>
            <p:nvPr/>
          </p:nvSpPr>
          <p:spPr bwMode="auto">
            <a:xfrm>
              <a:off x="3638" y="2664"/>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22704" name="Text Box 154"/>
            <p:cNvSpPr txBox="1">
              <a:spLocks noChangeArrowheads="1"/>
            </p:cNvSpPr>
            <p:nvPr/>
          </p:nvSpPr>
          <p:spPr bwMode="auto">
            <a:xfrm>
              <a:off x="3962" y="2664"/>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grpSp>
      <p:grpSp>
        <p:nvGrpSpPr>
          <p:cNvPr id="10" name="Group 155"/>
          <p:cNvGrpSpPr>
            <a:grpSpLocks/>
          </p:cNvGrpSpPr>
          <p:nvPr/>
        </p:nvGrpSpPr>
        <p:grpSpPr bwMode="auto">
          <a:xfrm>
            <a:off x="4585336" y="4430223"/>
            <a:ext cx="2536031" cy="357188"/>
            <a:chOff x="2140" y="2938"/>
            <a:chExt cx="2130" cy="300"/>
          </a:xfrm>
        </p:grpSpPr>
        <p:grpSp>
          <p:nvGrpSpPr>
            <p:cNvPr id="22689" name="Group 156"/>
            <p:cNvGrpSpPr>
              <a:grpSpLocks/>
            </p:cNvGrpSpPr>
            <p:nvPr/>
          </p:nvGrpSpPr>
          <p:grpSpPr bwMode="auto">
            <a:xfrm>
              <a:off x="2140" y="2938"/>
              <a:ext cx="267" cy="300"/>
              <a:chOff x="3941" y="2101"/>
              <a:chExt cx="267" cy="300"/>
            </a:xfrm>
          </p:grpSpPr>
          <p:sp>
            <p:nvSpPr>
              <p:cNvPr id="22697" name="Text Box 157"/>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22698" name="Line 158"/>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22690" name="Text Box 159"/>
            <p:cNvSpPr txBox="1">
              <a:spLocks noChangeArrowheads="1"/>
            </p:cNvSpPr>
            <p:nvPr/>
          </p:nvSpPr>
          <p:spPr bwMode="auto">
            <a:xfrm>
              <a:off x="2510" y="293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22691" name="Text Box 160"/>
            <p:cNvSpPr txBox="1">
              <a:spLocks noChangeArrowheads="1"/>
            </p:cNvSpPr>
            <p:nvPr/>
          </p:nvSpPr>
          <p:spPr bwMode="auto">
            <a:xfrm>
              <a:off x="2888" y="293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22692" name="Text Box 161"/>
            <p:cNvSpPr txBox="1">
              <a:spLocks noChangeArrowheads="1"/>
            </p:cNvSpPr>
            <p:nvPr/>
          </p:nvSpPr>
          <p:spPr bwMode="auto">
            <a:xfrm>
              <a:off x="3212" y="293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grpSp>
          <p:nvGrpSpPr>
            <p:cNvPr id="22693" name="Group 162"/>
            <p:cNvGrpSpPr>
              <a:grpSpLocks/>
            </p:cNvGrpSpPr>
            <p:nvPr/>
          </p:nvGrpSpPr>
          <p:grpSpPr bwMode="auto">
            <a:xfrm>
              <a:off x="3580" y="2938"/>
              <a:ext cx="267" cy="300"/>
              <a:chOff x="3941" y="2101"/>
              <a:chExt cx="267" cy="300"/>
            </a:xfrm>
          </p:grpSpPr>
          <p:sp>
            <p:nvSpPr>
              <p:cNvPr id="22695" name="Text Box 163"/>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sp>
            <p:nvSpPr>
              <p:cNvPr id="22696" name="Line 164"/>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22694" name="Text Box 165"/>
            <p:cNvSpPr txBox="1">
              <a:spLocks noChangeArrowheads="1"/>
            </p:cNvSpPr>
            <p:nvPr/>
          </p:nvSpPr>
          <p:spPr bwMode="auto">
            <a:xfrm>
              <a:off x="3886" y="3046"/>
              <a:ext cx="38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r>
                <a:rPr lang="en-US" altLang="en-US" sz="1200">
                  <a:solidFill>
                    <a:prstClr val="black"/>
                  </a:solidFill>
                  <a:latin typeface="Comic Sans MS" panose="030F0702030302020204" pitchFamily="66" charset="0"/>
                </a:rPr>
                <a:t>3</a:t>
              </a:r>
            </a:p>
          </p:txBody>
        </p:sp>
      </p:grpSp>
      <p:grpSp>
        <p:nvGrpSpPr>
          <p:cNvPr id="13" name="Group 166"/>
          <p:cNvGrpSpPr>
            <a:grpSpLocks/>
          </p:cNvGrpSpPr>
          <p:nvPr/>
        </p:nvGrpSpPr>
        <p:grpSpPr bwMode="auto">
          <a:xfrm>
            <a:off x="4599622" y="4774310"/>
            <a:ext cx="2413397" cy="357188"/>
            <a:chOff x="2152" y="3227"/>
            <a:chExt cx="2027" cy="300"/>
          </a:xfrm>
        </p:grpSpPr>
        <p:sp>
          <p:nvSpPr>
            <p:cNvPr id="22681" name="Text Box 167"/>
            <p:cNvSpPr txBox="1">
              <a:spLocks noChangeArrowheads="1"/>
            </p:cNvSpPr>
            <p:nvPr/>
          </p:nvSpPr>
          <p:spPr bwMode="auto">
            <a:xfrm>
              <a:off x="2152" y="3227"/>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grpSp>
          <p:nvGrpSpPr>
            <p:cNvPr id="22682" name="Group 168"/>
            <p:cNvGrpSpPr>
              <a:grpSpLocks/>
            </p:cNvGrpSpPr>
            <p:nvPr/>
          </p:nvGrpSpPr>
          <p:grpSpPr bwMode="auto">
            <a:xfrm>
              <a:off x="2484" y="3227"/>
              <a:ext cx="267" cy="300"/>
              <a:chOff x="3941" y="2101"/>
              <a:chExt cx="267" cy="300"/>
            </a:xfrm>
          </p:grpSpPr>
          <p:sp>
            <p:nvSpPr>
              <p:cNvPr id="22687" name="Text Box 169"/>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22688" name="Line 170"/>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22683" name="Text Box 171"/>
            <p:cNvSpPr txBox="1">
              <a:spLocks noChangeArrowheads="1"/>
            </p:cNvSpPr>
            <p:nvPr/>
          </p:nvSpPr>
          <p:spPr bwMode="auto">
            <a:xfrm>
              <a:off x="2888" y="3227"/>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22684" name="Text Box 172"/>
            <p:cNvSpPr txBox="1">
              <a:spLocks noChangeArrowheads="1"/>
            </p:cNvSpPr>
            <p:nvPr/>
          </p:nvSpPr>
          <p:spPr bwMode="auto">
            <a:xfrm>
              <a:off x="3212" y="3227"/>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22685" name="Text Box 173"/>
            <p:cNvSpPr txBox="1">
              <a:spLocks noChangeArrowheads="1"/>
            </p:cNvSpPr>
            <p:nvPr/>
          </p:nvSpPr>
          <p:spPr bwMode="auto">
            <a:xfrm>
              <a:off x="3614" y="3227"/>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sp>
          <p:nvSpPr>
            <p:cNvPr id="22686" name="Text Box 174"/>
            <p:cNvSpPr txBox="1">
              <a:spLocks noChangeArrowheads="1"/>
            </p:cNvSpPr>
            <p:nvPr/>
          </p:nvSpPr>
          <p:spPr bwMode="auto">
            <a:xfrm>
              <a:off x="3975" y="3227"/>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grpSp>
      <p:grpSp>
        <p:nvGrpSpPr>
          <p:cNvPr id="15" name="Group 175"/>
          <p:cNvGrpSpPr>
            <a:grpSpLocks/>
          </p:cNvGrpSpPr>
          <p:nvPr/>
        </p:nvGrpSpPr>
        <p:grpSpPr bwMode="auto">
          <a:xfrm>
            <a:off x="4594859" y="5108877"/>
            <a:ext cx="2437209" cy="357188"/>
            <a:chOff x="2148" y="3508"/>
            <a:chExt cx="2047" cy="300"/>
          </a:xfrm>
        </p:grpSpPr>
        <p:sp>
          <p:nvSpPr>
            <p:cNvPr id="22671" name="Text Box 176"/>
            <p:cNvSpPr txBox="1">
              <a:spLocks noChangeArrowheads="1"/>
            </p:cNvSpPr>
            <p:nvPr/>
          </p:nvSpPr>
          <p:spPr bwMode="auto">
            <a:xfrm>
              <a:off x="2148" y="350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22672" name="Text Box 177"/>
            <p:cNvSpPr txBox="1">
              <a:spLocks noChangeArrowheads="1"/>
            </p:cNvSpPr>
            <p:nvPr/>
          </p:nvSpPr>
          <p:spPr bwMode="auto">
            <a:xfrm>
              <a:off x="2884" y="350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22673" name="Text Box 178"/>
            <p:cNvSpPr txBox="1">
              <a:spLocks noChangeArrowheads="1"/>
            </p:cNvSpPr>
            <p:nvPr/>
          </p:nvSpPr>
          <p:spPr bwMode="auto">
            <a:xfrm>
              <a:off x="3610" y="350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sp>
          <p:nvSpPr>
            <p:cNvPr id="22674" name="Text Box 179"/>
            <p:cNvSpPr txBox="1">
              <a:spLocks noChangeArrowheads="1"/>
            </p:cNvSpPr>
            <p:nvPr/>
          </p:nvSpPr>
          <p:spPr bwMode="auto">
            <a:xfrm>
              <a:off x="2530" y="350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grpSp>
          <p:nvGrpSpPr>
            <p:cNvPr id="22675" name="Group 180"/>
            <p:cNvGrpSpPr>
              <a:grpSpLocks/>
            </p:cNvGrpSpPr>
            <p:nvPr/>
          </p:nvGrpSpPr>
          <p:grpSpPr bwMode="auto">
            <a:xfrm>
              <a:off x="3226" y="3508"/>
              <a:ext cx="267" cy="300"/>
              <a:chOff x="3941" y="2101"/>
              <a:chExt cx="267" cy="300"/>
            </a:xfrm>
          </p:grpSpPr>
          <p:sp>
            <p:nvSpPr>
              <p:cNvPr id="22679" name="Text Box 181"/>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sp>
            <p:nvSpPr>
              <p:cNvPr id="22680" name="Line 182"/>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grpSp>
          <p:nvGrpSpPr>
            <p:cNvPr id="22676" name="Group 183"/>
            <p:cNvGrpSpPr>
              <a:grpSpLocks/>
            </p:cNvGrpSpPr>
            <p:nvPr/>
          </p:nvGrpSpPr>
          <p:grpSpPr bwMode="auto">
            <a:xfrm>
              <a:off x="3928" y="3508"/>
              <a:ext cx="267" cy="300"/>
              <a:chOff x="3941" y="2101"/>
              <a:chExt cx="267" cy="300"/>
            </a:xfrm>
          </p:grpSpPr>
          <p:sp>
            <p:nvSpPr>
              <p:cNvPr id="22677" name="Text Box 184"/>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4</a:t>
                </a:r>
              </a:p>
            </p:txBody>
          </p:sp>
          <p:sp>
            <p:nvSpPr>
              <p:cNvPr id="22678" name="Line 185"/>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grpSp>
      <p:grpSp>
        <p:nvGrpSpPr>
          <p:cNvPr id="18" name="Group 186"/>
          <p:cNvGrpSpPr>
            <a:grpSpLocks/>
          </p:cNvGrpSpPr>
          <p:nvPr/>
        </p:nvGrpSpPr>
        <p:grpSpPr bwMode="auto">
          <a:xfrm>
            <a:off x="4536518" y="5431536"/>
            <a:ext cx="2505075" cy="357188"/>
            <a:chOff x="2099" y="3779"/>
            <a:chExt cx="2104" cy="300"/>
          </a:xfrm>
        </p:grpSpPr>
        <p:grpSp>
          <p:nvGrpSpPr>
            <p:cNvPr id="22661" name="Group 187"/>
            <p:cNvGrpSpPr>
              <a:grpSpLocks/>
            </p:cNvGrpSpPr>
            <p:nvPr/>
          </p:nvGrpSpPr>
          <p:grpSpPr bwMode="auto">
            <a:xfrm>
              <a:off x="2099" y="3779"/>
              <a:ext cx="267" cy="300"/>
              <a:chOff x="3941" y="2101"/>
              <a:chExt cx="267" cy="300"/>
            </a:xfrm>
          </p:grpSpPr>
          <p:sp>
            <p:nvSpPr>
              <p:cNvPr id="22669" name="Text Box 188"/>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22670" name="Line 189"/>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22662" name="Text Box 190"/>
            <p:cNvSpPr txBox="1">
              <a:spLocks noChangeArrowheads="1"/>
            </p:cNvSpPr>
            <p:nvPr/>
          </p:nvSpPr>
          <p:spPr bwMode="auto">
            <a:xfrm>
              <a:off x="2883" y="3779"/>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22663" name="Text Box 191"/>
            <p:cNvSpPr txBox="1">
              <a:spLocks noChangeArrowheads="1"/>
            </p:cNvSpPr>
            <p:nvPr/>
          </p:nvSpPr>
          <p:spPr bwMode="auto">
            <a:xfrm>
              <a:off x="2529" y="3779"/>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22664" name="Text Box 192"/>
            <p:cNvSpPr txBox="1">
              <a:spLocks noChangeArrowheads="1"/>
            </p:cNvSpPr>
            <p:nvPr/>
          </p:nvSpPr>
          <p:spPr bwMode="auto">
            <a:xfrm>
              <a:off x="3274" y="3779"/>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grpSp>
          <p:nvGrpSpPr>
            <p:cNvPr id="22665" name="Group 193"/>
            <p:cNvGrpSpPr>
              <a:grpSpLocks/>
            </p:cNvGrpSpPr>
            <p:nvPr/>
          </p:nvGrpSpPr>
          <p:grpSpPr bwMode="auto">
            <a:xfrm>
              <a:off x="3629" y="3779"/>
              <a:ext cx="267" cy="300"/>
              <a:chOff x="3941" y="2101"/>
              <a:chExt cx="267" cy="300"/>
            </a:xfrm>
          </p:grpSpPr>
          <p:sp>
            <p:nvSpPr>
              <p:cNvPr id="22667" name="Text Box 194"/>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4</a:t>
                </a:r>
              </a:p>
            </p:txBody>
          </p:sp>
          <p:sp>
            <p:nvSpPr>
              <p:cNvPr id="22668" name="Line 195"/>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22666" name="Text Box 196"/>
            <p:cNvSpPr txBox="1">
              <a:spLocks noChangeArrowheads="1"/>
            </p:cNvSpPr>
            <p:nvPr/>
          </p:nvSpPr>
          <p:spPr bwMode="auto">
            <a:xfrm>
              <a:off x="3999" y="3779"/>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4</a:t>
              </a:r>
            </a:p>
          </p:txBody>
        </p:sp>
      </p:grpSp>
      <p:sp>
        <p:nvSpPr>
          <p:cNvPr id="125" name="Rectangle 198"/>
          <p:cNvSpPr>
            <a:spLocks noChangeArrowheads="1"/>
          </p:cNvSpPr>
          <p:nvPr/>
        </p:nvSpPr>
        <p:spPr bwMode="auto">
          <a:xfrm>
            <a:off x="581215" y="3016347"/>
            <a:ext cx="2360645" cy="1947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marL="257175" indent="-257175" defTabSz="685800">
              <a:buNone/>
            </a:pPr>
            <a:r>
              <a:rPr lang="en-US" altLang="en-US" sz="1500" b="1" dirty="0">
                <a:solidFill>
                  <a:srgbClr val="7030A0"/>
                </a:solidFill>
                <a:latin typeface="Times New Roman" panose="02020603050405020304" pitchFamily="18" charset="0"/>
                <a:cs typeface="Times New Roman" panose="02020603050405020304" pitchFamily="18" charset="0"/>
              </a:rPr>
              <a:t>If </a:t>
            </a:r>
            <a:r>
              <a:rPr lang="en-US" altLang="en-US" sz="15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en-US" sz="1500" b="1" baseline="-25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i</a:t>
            </a:r>
            <a:r>
              <a:rPr lang="en-US" altLang="en-US" sz="15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en-US" sz="1500" b="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y</a:t>
            </a:r>
            <a:r>
              <a:rPr lang="en-US" altLang="en-US" sz="1500" b="1" baseline="-25000"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j</a:t>
            </a:r>
            <a:endParaRPr lang="en-US" altLang="en-US" sz="15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endParaRPr>
          </a:p>
          <a:p>
            <a:pPr marL="257175" indent="-257175" defTabSz="685800">
              <a:spcAft>
                <a:spcPts val="900"/>
              </a:spcAft>
              <a:buNone/>
            </a:pPr>
            <a:r>
              <a:rPr lang="en-US" altLang="en-US" sz="1500" baseline="-25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altLang="en-US" sz="1500" b="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b[</a:t>
            </a:r>
            <a:r>
              <a:rPr lang="en-US" altLang="en-US" sz="1500" b="1" dirty="0" err="1">
                <a:solidFill>
                  <a:prstClr val="black"/>
                </a:solidFill>
                <a:latin typeface="Times New Roman" panose="02020603050405020304" pitchFamily="18" charset="0"/>
                <a:cs typeface="Times New Roman" panose="02020603050405020304" pitchFamily="18" charset="0"/>
                <a:sym typeface="Symbol" panose="05050102010706020507" pitchFamily="18" charset="2"/>
              </a:rPr>
              <a:t>i</a:t>
            </a:r>
            <a:r>
              <a:rPr lang="en-US" altLang="en-US" sz="1500" b="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j] = “     ”</a:t>
            </a:r>
          </a:p>
          <a:p>
            <a:pPr marL="257175" indent="-257175" defTabSz="685800">
              <a:buNone/>
            </a:pPr>
            <a:r>
              <a:rPr lang="en-US" altLang="en-US" sz="1500" b="1" dirty="0">
                <a:solidFill>
                  <a:srgbClr val="7030A0"/>
                </a:solidFill>
                <a:latin typeface="Times New Roman" panose="02020603050405020304" pitchFamily="18" charset="0"/>
                <a:cs typeface="Times New Roman" panose="02020603050405020304" pitchFamily="18" charset="0"/>
                <a:sym typeface="Symbol" panose="05050102010706020507" pitchFamily="18" charset="2"/>
              </a:rPr>
              <a:t>else if  </a:t>
            </a:r>
            <a:r>
              <a:rPr lang="en-US" altLang="en-US" sz="15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c[</a:t>
            </a:r>
            <a:r>
              <a:rPr lang="en-US" altLang="en-US" sz="1500" b="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i</a:t>
            </a:r>
            <a:r>
              <a:rPr lang="en-US" altLang="en-US" sz="15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- 1, j] ≥ c[</a:t>
            </a:r>
            <a:r>
              <a:rPr lang="en-US" altLang="en-US" sz="1500" b="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i</a:t>
            </a:r>
            <a:r>
              <a:rPr lang="en-US" altLang="en-US" sz="15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j-1]</a:t>
            </a:r>
          </a:p>
          <a:p>
            <a:pPr marL="257175" indent="-257175" defTabSz="685800">
              <a:spcAft>
                <a:spcPts val="450"/>
              </a:spcAft>
              <a:buNone/>
            </a:pPr>
            <a:r>
              <a:rPr lang="en-US" altLang="en-US" sz="1500" dirty="0">
                <a:solidFill>
                  <a:prstClr val="black"/>
                </a:solidFill>
                <a:latin typeface="Times New Roman" panose="02020603050405020304" pitchFamily="18" charset="0"/>
                <a:cs typeface="Times New Roman" panose="02020603050405020304" pitchFamily="18" charset="0"/>
              </a:rPr>
              <a:t>		</a:t>
            </a:r>
            <a:r>
              <a:rPr lang="en-US" altLang="en-US" sz="1500" b="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b[</a:t>
            </a:r>
            <a:r>
              <a:rPr lang="en-US" altLang="en-US" sz="1500" b="1" dirty="0" err="1">
                <a:solidFill>
                  <a:prstClr val="black"/>
                </a:solidFill>
                <a:latin typeface="Times New Roman" panose="02020603050405020304" pitchFamily="18" charset="0"/>
                <a:cs typeface="Times New Roman" panose="02020603050405020304" pitchFamily="18" charset="0"/>
                <a:sym typeface="Symbol" panose="05050102010706020507" pitchFamily="18" charset="2"/>
              </a:rPr>
              <a:t>i</a:t>
            </a:r>
            <a:r>
              <a:rPr lang="en-US" altLang="en-US" sz="1500" b="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j] = “  ”</a:t>
            </a:r>
          </a:p>
          <a:p>
            <a:pPr marL="257175" indent="-257175" defTabSz="685800">
              <a:buNone/>
            </a:pPr>
            <a:r>
              <a:rPr lang="en-US" altLang="en-US" sz="1500" b="1" dirty="0">
                <a:solidFill>
                  <a:srgbClr val="7030A0"/>
                </a:solidFill>
                <a:latin typeface="Times New Roman" panose="02020603050405020304" pitchFamily="18" charset="0"/>
                <a:cs typeface="Times New Roman" panose="02020603050405020304" pitchFamily="18" charset="0"/>
                <a:sym typeface="Symbol" panose="05050102010706020507" pitchFamily="18" charset="2"/>
              </a:rPr>
              <a:t>else</a:t>
            </a:r>
          </a:p>
          <a:p>
            <a:pPr marL="257175" indent="-257175" defTabSz="685800">
              <a:buNone/>
            </a:pPr>
            <a:r>
              <a:rPr lang="en-US" altLang="en-US" sz="15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altLang="en-US" sz="1500" b="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b[</a:t>
            </a:r>
            <a:r>
              <a:rPr lang="en-US" altLang="en-US" sz="1500" b="1" dirty="0" err="1">
                <a:solidFill>
                  <a:prstClr val="black"/>
                </a:solidFill>
                <a:latin typeface="Times New Roman" panose="02020603050405020304" pitchFamily="18" charset="0"/>
                <a:cs typeface="Times New Roman" panose="02020603050405020304" pitchFamily="18" charset="0"/>
                <a:sym typeface="Symbol" panose="05050102010706020507" pitchFamily="18" charset="2"/>
              </a:rPr>
              <a:t>i</a:t>
            </a:r>
            <a:r>
              <a:rPr lang="en-US" altLang="en-US" sz="1500" b="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j] = “  ”</a:t>
            </a:r>
            <a:endParaRPr lang="en-US" altLang="en-US" sz="1500" b="1" dirty="0">
              <a:solidFill>
                <a:prstClr val="black"/>
              </a:solidFill>
              <a:latin typeface="Times New Roman" panose="02020603050405020304" pitchFamily="18" charset="0"/>
              <a:cs typeface="Times New Roman" panose="02020603050405020304" pitchFamily="18" charset="0"/>
            </a:endParaRPr>
          </a:p>
        </p:txBody>
      </p:sp>
      <p:sp>
        <p:nvSpPr>
          <p:cNvPr id="126" name="Line 199"/>
          <p:cNvSpPr>
            <a:spLocks noChangeShapeType="1"/>
          </p:cNvSpPr>
          <p:nvPr/>
        </p:nvSpPr>
        <p:spPr bwMode="auto">
          <a:xfrm flipH="1" flipV="1">
            <a:off x="2084136" y="3373505"/>
            <a:ext cx="154477" cy="139362"/>
          </a:xfrm>
          <a:prstGeom prst="line">
            <a:avLst/>
          </a:prstGeom>
          <a:ln>
            <a:headEnd/>
            <a:tailEnd type="stealth" w="med" len="med"/>
          </a:ln>
        </p:spPr>
        <p:style>
          <a:lnRef idx="3">
            <a:schemeClr val="dk1"/>
          </a:lnRef>
          <a:fillRef idx="0">
            <a:schemeClr val="dk1"/>
          </a:fillRef>
          <a:effectRef idx="2">
            <a:schemeClr val="dk1"/>
          </a:effectRef>
          <a:fontRef idx="minor">
            <a:schemeClr val="tx1"/>
          </a:fontRef>
        </p:style>
        <p:txBody>
          <a:bodyPr/>
          <a:lstStyle/>
          <a:p>
            <a:pPr defTabSz="685800"/>
            <a:endParaRPr lang="en-US" sz="1350">
              <a:solidFill>
                <a:prstClr val="black"/>
              </a:solidFill>
              <a:latin typeface="Calibri" panose="020F0502020204030204"/>
            </a:endParaRPr>
          </a:p>
        </p:txBody>
      </p:sp>
    </p:spTree>
    <p:extLst>
      <p:ext uri="{BB962C8B-B14F-4D97-AF65-F5344CB8AC3E}">
        <p14:creationId xmlns:p14="http://schemas.microsoft.com/office/powerpoint/2010/main" val="658568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6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6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6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6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6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6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6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6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6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6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60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855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58559"/>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58560"/>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58564"/>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6"/>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58571"/>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58572"/>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58573"/>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7"/>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58577"/>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nodeType="clickEffect">
                                  <p:stCondLst>
                                    <p:cond delay="0"/>
                                  </p:stCondLst>
                                  <p:childTnLst>
                                    <p:set>
                                      <p:cBhvr>
                                        <p:cTn id="112" dur="1" fill="hold">
                                          <p:stCondLst>
                                            <p:cond delay="0"/>
                                          </p:stCondLst>
                                        </p:cTn>
                                        <p:tgtEl>
                                          <p:spTgt spid="8"/>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nodeType="clickEffect">
                                  <p:stCondLst>
                                    <p:cond delay="0"/>
                                  </p:stCondLst>
                                  <p:childTnLst>
                                    <p:set>
                                      <p:cBhvr>
                                        <p:cTn id="116" dur="1" fill="hold">
                                          <p:stCondLst>
                                            <p:cond delay="0"/>
                                          </p:stCondLst>
                                        </p:cTn>
                                        <p:tgtEl>
                                          <p:spTgt spid="10"/>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nodeType="clickEffect">
                                  <p:stCondLst>
                                    <p:cond delay="0"/>
                                  </p:stCondLst>
                                  <p:childTnLst>
                                    <p:set>
                                      <p:cBhvr>
                                        <p:cTn id="120" dur="1" fill="hold">
                                          <p:stCondLst>
                                            <p:cond delay="0"/>
                                          </p:stCondLst>
                                        </p:cTn>
                                        <p:tgtEl>
                                          <p:spTgt spid="13"/>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nodeType="clickEffect">
                                  <p:stCondLst>
                                    <p:cond delay="0"/>
                                  </p:stCondLst>
                                  <p:childTnLst>
                                    <p:set>
                                      <p:cBhvr>
                                        <p:cTn id="124" dur="1" fill="hold">
                                          <p:stCondLst>
                                            <p:cond delay="0"/>
                                          </p:stCondLst>
                                        </p:cTn>
                                        <p:tgtEl>
                                          <p:spTgt spid="1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p:bldP spid="22608" grpId="0" animBg="1"/>
      <p:bldP spid="22617" grpId="0"/>
      <p:bldP spid="22618" grpId="0"/>
      <p:bldP spid="22619" grpId="0"/>
      <p:bldP spid="22620" grpId="0"/>
      <p:bldP spid="22621" grpId="0"/>
      <p:bldP spid="22622" grpId="0"/>
      <p:bldP spid="22631" grpId="0"/>
      <p:bldP spid="22632" grpId="0"/>
      <p:bldP spid="22633" grpId="0"/>
      <p:bldP spid="22635" grpId="0"/>
      <p:bldP spid="22636" grpId="0"/>
      <p:bldP spid="22637" grpId="0"/>
      <p:bldP spid="22638" grpId="0"/>
      <p:bldP spid="658558" grpId="0"/>
      <p:bldP spid="658559" grpId="0"/>
      <p:bldP spid="658560" grpId="0"/>
      <p:bldP spid="658564" grpId="0"/>
      <p:bldP spid="658571" grpId="0"/>
      <p:bldP spid="658572" grpId="0"/>
      <p:bldP spid="658573" grpId="0"/>
      <p:bldP spid="658577" grpId="0"/>
      <p:bldP spid="1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Dynamic Programming</a:t>
            </a:r>
            <a:endParaRPr/>
          </a:p>
        </p:txBody>
      </p:sp>
      <p:sp>
        <p:nvSpPr>
          <p:cNvPr id="597" name="Google Shape;597;p55"/>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hlink"/>
              </a:buClr>
              <a:buSzPts val="2100"/>
              <a:buFont typeface="Arial"/>
              <a:buChar char="•"/>
            </a:pPr>
            <a:r>
              <a:rPr lang="en-US" sz="2100" b="0" i="0" u="sng">
                <a:solidFill>
                  <a:schemeClr val="hlink"/>
                </a:solidFill>
                <a:latin typeface="Calibri"/>
                <a:ea typeface="Calibri"/>
                <a:cs typeface="Calibri"/>
                <a:sym typeface="Calibri"/>
              </a:rPr>
              <a:t>Dynamic Programming</a:t>
            </a:r>
            <a:r>
              <a:rPr lang="en-US" sz="2100" b="0" i="0" u="none">
                <a:solidFill>
                  <a:schemeClr val="dk1"/>
                </a:solidFill>
                <a:latin typeface="Calibri"/>
                <a:ea typeface="Calibri"/>
                <a:cs typeface="Calibri"/>
                <a:sym typeface="Calibri"/>
              </a:rPr>
              <a:t> is an algorithm design method that can be used when the solution to a problem may be viewed as the result of a sequence of decisions</a:t>
            </a:r>
            <a:endParaRPr/>
          </a:p>
        </p:txBody>
      </p:sp>
      <p:sp>
        <p:nvSpPr>
          <p:cNvPr id="598" name="Google Shape;598;p55"/>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8</a:t>
            </a:fld>
            <a:endParaRPr/>
          </a:p>
        </p:txBody>
      </p:sp>
    </p:spTree>
    <p:extLst>
      <p:ext uri="{BB962C8B-B14F-4D97-AF65-F5344CB8AC3E}">
        <p14:creationId xmlns:p14="http://schemas.microsoft.com/office/powerpoint/2010/main" val="32196390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txBox="1">
            <a:spLocks noGrp="1"/>
          </p:cNvSpPr>
          <p:nvPr/>
        </p:nvSpPr>
        <p:spPr bwMode="auto">
          <a:xfrm>
            <a:off x="6057900" y="5655469"/>
            <a:ext cx="16002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r" defTabSz="685800">
              <a:spcBef>
                <a:spcPct val="0"/>
              </a:spcBef>
              <a:buNone/>
            </a:pPr>
            <a:endParaRPr lang="en-US" altLang="en-US" sz="1050" dirty="0">
              <a:solidFill>
                <a:prstClr val="black"/>
              </a:solidFill>
            </a:endParaRPr>
          </a:p>
        </p:txBody>
      </p:sp>
      <p:sp>
        <p:nvSpPr>
          <p:cNvPr id="44035" name="Rectangle 2"/>
          <p:cNvSpPr>
            <a:spLocks noGrp="1" noChangeArrowheads="1"/>
          </p:cNvSpPr>
          <p:nvPr>
            <p:ph type="title" idx="4294967295"/>
          </p:nvPr>
        </p:nvSpPr>
        <p:spPr>
          <a:xfrm>
            <a:off x="772732" y="899875"/>
            <a:ext cx="7641415" cy="994172"/>
          </a:xfrm>
        </p:spPr>
        <p:txBody>
          <a:bodyPr/>
          <a:lstStyle/>
          <a:p>
            <a:pPr eaLnBrk="1" hangingPunct="1"/>
            <a:r>
              <a:rPr lang="en-US" altLang="en-US" sz="2700" b="1" u="sng" dirty="0">
                <a:solidFill>
                  <a:srgbClr val="FF0000"/>
                </a:solidFill>
                <a:latin typeface="Times New Roman" panose="02020603050405020304" pitchFamily="18" charset="0"/>
                <a:cs typeface="Times New Roman" panose="02020603050405020304" pitchFamily="18" charset="0"/>
              </a:rPr>
              <a:t>Constructing a LCS</a:t>
            </a:r>
          </a:p>
        </p:txBody>
      </p:sp>
      <p:sp>
        <p:nvSpPr>
          <p:cNvPr id="659459" name="Rectangle 3"/>
          <p:cNvSpPr>
            <a:spLocks noGrp="1" noChangeArrowheads="1"/>
          </p:cNvSpPr>
          <p:nvPr>
            <p:ph type="body" idx="4294967295"/>
          </p:nvPr>
        </p:nvSpPr>
        <p:spPr>
          <a:xfrm>
            <a:off x="836584" y="1725811"/>
            <a:ext cx="7382729" cy="1272779"/>
          </a:xfrm>
        </p:spPr>
        <p:txBody>
          <a:bodyPr/>
          <a:lstStyle/>
          <a:p>
            <a:pPr eaLnBrk="1" hangingPunct="1"/>
            <a:r>
              <a:rPr lang="en-US" altLang="en-US" sz="1800" dirty="0"/>
              <a:t>Start at </a:t>
            </a:r>
            <a:r>
              <a:rPr lang="en-US" altLang="en-US" sz="1800" dirty="0">
                <a:latin typeface="Comic Sans MS" panose="030F0702030302020204" pitchFamily="66" charset="0"/>
              </a:rPr>
              <a:t>b[m, n]</a:t>
            </a:r>
            <a:r>
              <a:rPr lang="en-US" altLang="en-US" sz="1800" dirty="0"/>
              <a:t> and follow the arrows</a:t>
            </a:r>
          </a:p>
          <a:p>
            <a:pPr eaLnBrk="1" hangingPunct="1"/>
            <a:r>
              <a:rPr lang="en-US" altLang="en-US" sz="1800" dirty="0"/>
              <a:t>When we encounter a “    “ in </a:t>
            </a:r>
            <a:r>
              <a:rPr lang="en-US" altLang="en-US" sz="1800" dirty="0">
                <a:latin typeface="Comic Sans MS" panose="030F0702030302020204" pitchFamily="66" charset="0"/>
              </a:rPr>
              <a:t>b[</a:t>
            </a:r>
            <a:r>
              <a:rPr lang="en-US" altLang="en-US" sz="1800" dirty="0" err="1">
                <a:latin typeface="Comic Sans MS" panose="030F0702030302020204" pitchFamily="66" charset="0"/>
              </a:rPr>
              <a:t>i</a:t>
            </a:r>
            <a:r>
              <a:rPr lang="en-US" altLang="en-US" sz="1800" dirty="0">
                <a:latin typeface="Comic Sans MS" panose="030F0702030302020204" pitchFamily="66" charset="0"/>
              </a:rPr>
              <a:t>, j] </a:t>
            </a:r>
            <a:r>
              <a:rPr lang="en-US" altLang="en-US" sz="1800" dirty="0">
                <a:latin typeface="Comic Sans MS" panose="030F0702030302020204" pitchFamily="66" charset="0"/>
                <a:sym typeface="Symbol" panose="05050102010706020507" pitchFamily="18" charset="2"/>
              </a:rPr>
              <a:t> x</a:t>
            </a:r>
            <a:r>
              <a:rPr lang="en-US" altLang="en-US" sz="1800" baseline="-25000" dirty="0">
                <a:latin typeface="Comic Sans MS" panose="030F0702030302020204" pitchFamily="66" charset="0"/>
                <a:sym typeface="Symbol" panose="05050102010706020507" pitchFamily="18" charset="2"/>
              </a:rPr>
              <a:t>i</a:t>
            </a:r>
            <a:r>
              <a:rPr lang="en-US" altLang="en-US" sz="1800" dirty="0">
                <a:latin typeface="Comic Sans MS" panose="030F0702030302020204" pitchFamily="66" charset="0"/>
                <a:sym typeface="Symbol" panose="05050102010706020507" pitchFamily="18" charset="2"/>
              </a:rPr>
              <a:t> = </a:t>
            </a:r>
            <a:r>
              <a:rPr lang="en-US" altLang="en-US" sz="1800" dirty="0" err="1">
                <a:latin typeface="Comic Sans MS" panose="030F0702030302020204" pitchFamily="66" charset="0"/>
                <a:sym typeface="Symbol" panose="05050102010706020507" pitchFamily="18" charset="2"/>
              </a:rPr>
              <a:t>y</a:t>
            </a:r>
            <a:r>
              <a:rPr lang="en-US" altLang="en-US" sz="1800" baseline="-25000" dirty="0" err="1">
                <a:latin typeface="Comic Sans MS" panose="030F0702030302020204" pitchFamily="66" charset="0"/>
                <a:sym typeface="Symbol" panose="05050102010706020507" pitchFamily="18" charset="2"/>
              </a:rPr>
              <a:t>j</a:t>
            </a:r>
            <a:r>
              <a:rPr lang="en-US" altLang="en-US" sz="1800" dirty="0">
                <a:latin typeface="Comic Sans MS" panose="030F0702030302020204" pitchFamily="66" charset="0"/>
                <a:sym typeface="Symbol" panose="05050102010706020507" pitchFamily="18" charset="2"/>
              </a:rPr>
              <a:t> </a:t>
            </a:r>
            <a:r>
              <a:rPr lang="en-US" altLang="en-US" sz="1800" dirty="0">
                <a:sym typeface="Symbol" panose="05050102010706020507" pitchFamily="18" charset="2"/>
              </a:rPr>
              <a:t> is an element of the LCS </a:t>
            </a:r>
          </a:p>
        </p:txBody>
      </p:sp>
      <p:graphicFrame>
        <p:nvGraphicFramePr>
          <p:cNvPr id="659460" name="Group 4"/>
          <p:cNvGraphicFramePr>
            <a:graphicFrameLocks noGrp="1"/>
          </p:cNvGraphicFramePr>
          <p:nvPr/>
        </p:nvGraphicFramePr>
        <p:xfrm>
          <a:off x="3138488" y="2987280"/>
          <a:ext cx="3076574" cy="2667003"/>
        </p:xfrm>
        <a:graphic>
          <a:graphicData uri="http://schemas.openxmlformats.org/drawingml/2006/table">
            <a:tbl>
              <a:tblPr/>
              <a:tblGrid>
                <a:gridCol w="439341">
                  <a:extLst>
                    <a:ext uri="{9D8B030D-6E8A-4147-A177-3AD203B41FA5}">
                      <a16:colId xmlns:a16="http://schemas.microsoft.com/office/drawing/2014/main" val="20000"/>
                    </a:ext>
                  </a:extLst>
                </a:gridCol>
                <a:gridCol w="439340">
                  <a:extLst>
                    <a:ext uri="{9D8B030D-6E8A-4147-A177-3AD203B41FA5}">
                      <a16:colId xmlns:a16="http://schemas.microsoft.com/office/drawing/2014/main" val="20001"/>
                    </a:ext>
                  </a:extLst>
                </a:gridCol>
                <a:gridCol w="439341">
                  <a:extLst>
                    <a:ext uri="{9D8B030D-6E8A-4147-A177-3AD203B41FA5}">
                      <a16:colId xmlns:a16="http://schemas.microsoft.com/office/drawing/2014/main" val="20002"/>
                    </a:ext>
                  </a:extLst>
                </a:gridCol>
                <a:gridCol w="440531">
                  <a:extLst>
                    <a:ext uri="{9D8B030D-6E8A-4147-A177-3AD203B41FA5}">
                      <a16:colId xmlns:a16="http://schemas.microsoft.com/office/drawing/2014/main" val="20003"/>
                    </a:ext>
                  </a:extLst>
                </a:gridCol>
                <a:gridCol w="439340">
                  <a:extLst>
                    <a:ext uri="{9D8B030D-6E8A-4147-A177-3AD203B41FA5}">
                      <a16:colId xmlns:a16="http://schemas.microsoft.com/office/drawing/2014/main" val="20004"/>
                    </a:ext>
                  </a:extLst>
                </a:gridCol>
                <a:gridCol w="439341">
                  <a:extLst>
                    <a:ext uri="{9D8B030D-6E8A-4147-A177-3AD203B41FA5}">
                      <a16:colId xmlns:a16="http://schemas.microsoft.com/office/drawing/2014/main" val="20005"/>
                    </a:ext>
                  </a:extLst>
                </a:gridCol>
                <a:gridCol w="439340">
                  <a:extLst>
                    <a:ext uri="{9D8B030D-6E8A-4147-A177-3AD203B41FA5}">
                      <a16:colId xmlns:a16="http://schemas.microsoft.com/office/drawing/2014/main" val="20006"/>
                    </a:ext>
                  </a:extLst>
                </a:gridCol>
              </a:tblGrid>
              <a:tr h="332185">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5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3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5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21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3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5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21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a:ln>
                          <a:noFill/>
                        </a:ln>
                        <a:solidFill>
                          <a:schemeClr val="accent2"/>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4111" name="Text Box 78"/>
          <p:cNvSpPr txBox="1">
            <a:spLocks noChangeArrowheads="1"/>
          </p:cNvSpPr>
          <p:nvPr/>
        </p:nvSpPr>
        <p:spPr bwMode="auto">
          <a:xfrm>
            <a:off x="3224213" y="2497932"/>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112" name="Text Box 79"/>
          <p:cNvSpPr txBox="1">
            <a:spLocks noChangeArrowheads="1"/>
          </p:cNvSpPr>
          <p:nvPr/>
        </p:nvSpPr>
        <p:spPr bwMode="auto">
          <a:xfrm>
            <a:off x="3681412" y="2497932"/>
            <a:ext cx="26321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1</a:t>
            </a:r>
          </a:p>
        </p:txBody>
      </p:sp>
      <p:sp>
        <p:nvSpPr>
          <p:cNvPr id="44113" name="Text Box 80"/>
          <p:cNvSpPr txBox="1">
            <a:spLocks noChangeArrowheads="1"/>
          </p:cNvSpPr>
          <p:nvPr/>
        </p:nvSpPr>
        <p:spPr bwMode="auto">
          <a:xfrm>
            <a:off x="4096941" y="2497932"/>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2</a:t>
            </a:r>
          </a:p>
        </p:txBody>
      </p:sp>
      <p:sp>
        <p:nvSpPr>
          <p:cNvPr id="44114" name="Text Box 81"/>
          <p:cNvSpPr txBox="1">
            <a:spLocks noChangeArrowheads="1"/>
          </p:cNvSpPr>
          <p:nvPr/>
        </p:nvSpPr>
        <p:spPr bwMode="auto">
          <a:xfrm>
            <a:off x="5893594" y="2497932"/>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6</a:t>
            </a:r>
          </a:p>
        </p:txBody>
      </p:sp>
      <p:sp>
        <p:nvSpPr>
          <p:cNvPr id="44115" name="Text Box 82"/>
          <p:cNvSpPr txBox="1">
            <a:spLocks noChangeArrowheads="1"/>
          </p:cNvSpPr>
          <p:nvPr/>
        </p:nvSpPr>
        <p:spPr bwMode="auto">
          <a:xfrm>
            <a:off x="4569619" y="2497932"/>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3</a:t>
            </a:r>
          </a:p>
        </p:txBody>
      </p:sp>
      <p:sp>
        <p:nvSpPr>
          <p:cNvPr id="44116" name="Text Box 83"/>
          <p:cNvSpPr txBox="1">
            <a:spLocks noChangeArrowheads="1"/>
          </p:cNvSpPr>
          <p:nvPr/>
        </p:nvSpPr>
        <p:spPr bwMode="auto">
          <a:xfrm>
            <a:off x="4998244" y="2497932"/>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4</a:t>
            </a:r>
          </a:p>
        </p:txBody>
      </p:sp>
      <p:sp>
        <p:nvSpPr>
          <p:cNvPr id="44117" name="Text Box 84"/>
          <p:cNvSpPr txBox="1">
            <a:spLocks noChangeArrowheads="1"/>
          </p:cNvSpPr>
          <p:nvPr/>
        </p:nvSpPr>
        <p:spPr bwMode="auto">
          <a:xfrm>
            <a:off x="5432822" y="2497932"/>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5</a:t>
            </a:r>
          </a:p>
        </p:txBody>
      </p:sp>
      <p:sp>
        <p:nvSpPr>
          <p:cNvPr id="44118" name="Text Box 85"/>
          <p:cNvSpPr txBox="1">
            <a:spLocks noChangeArrowheads="1"/>
          </p:cNvSpPr>
          <p:nvPr/>
        </p:nvSpPr>
        <p:spPr bwMode="auto">
          <a:xfrm>
            <a:off x="3219451" y="2731294"/>
            <a:ext cx="32092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y</a:t>
            </a:r>
            <a:r>
              <a:rPr lang="en-US" altLang="en-US" sz="1350" baseline="-25000">
                <a:solidFill>
                  <a:prstClr val="black"/>
                </a:solidFill>
                <a:latin typeface="Comic Sans MS" panose="030F0702030302020204" pitchFamily="66" charset="0"/>
              </a:rPr>
              <a:t>j</a:t>
            </a:r>
            <a:endParaRPr lang="en-US" altLang="en-US" sz="1350">
              <a:solidFill>
                <a:prstClr val="black"/>
              </a:solidFill>
              <a:latin typeface="Comic Sans MS" panose="030F0702030302020204" pitchFamily="66" charset="0"/>
            </a:endParaRPr>
          </a:p>
        </p:txBody>
      </p:sp>
      <p:sp>
        <p:nvSpPr>
          <p:cNvPr id="44119" name="Text Box 86"/>
          <p:cNvSpPr txBox="1">
            <a:spLocks noChangeArrowheads="1"/>
          </p:cNvSpPr>
          <p:nvPr/>
        </p:nvSpPr>
        <p:spPr bwMode="auto">
          <a:xfrm>
            <a:off x="3676651" y="2731294"/>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B</a:t>
            </a:r>
          </a:p>
        </p:txBody>
      </p:sp>
      <p:sp>
        <p:nvSpPr>
          <p:cNvPr id="44120" name="Text Box 87"/>
          <p:cNvSpPr txBox="1">
            <a:spLocks noChangeArrowheads="1"/>
          </p:cNvSpPr>
          <p:nvPr/>
        </p:nvSpPr>
        <p:spPr bwMode="auto">
          <a:xfrm>
            <a:off x="4092179" y="2731294"/>
            <a:ext cx="3097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D</a:t>
            </a:r>
          </a:p>
        </p:txBody>
      </p:sp>
      <p:sp>
        <p:nvSpPr>
          <p:cNvPr id="44121" name="Text Box 88"/>
          <p:cNvSpPr txBox="1">
            <a:spLocks noChangeArrowheads="1"/>
          </p:cNvSpPr>
          <p:nvPr/>
        </p:nvSpPr>
        <p:spPr bwMode="auto">
          <a:xfrm>
            <a:off x="5888831" y="2731294"/>
            <a:ext cx="3113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A</a:t>
            </a:r>
          </a:p>
        </p:txBody>
      </p:sp>
      <p:sp>
        <p:nvSpPr>
          <p:cNvPr id="44122" name="Text Box 89"/>
          <p:cNvSpPr txBox="1">
            <a:spLocks noChangeArrowheads="1"/>
          </p:cNvSpPr>
          <p:nvPr/>
        </p:nvSpPr>
        <p:spPr bwMode="auto">
          <a:xfrm>
            <a:off x="4564856" y="2731294"/>
            <a:ext cx="28886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C</a:t>
            </a:r>
          </a:p>
        </p:txBody>
      </p:sp>
      <p:sp>
        <p:nvSpPr>
          <p:cNvPr id="44123" name="Text Box 90"/>
          <p:cNvSpPr txBox="1">
            <a:spLocks noChangeArrowheads="1"/>
          </p:cNvSpPr>
          <p:nvPr/>
        </p:nvSpPr>
        <p:spPr bwMode="auto">
          <a:xfrm>
            <a:off x="4993481" y="2731294"/>
            <a:ext cx="3113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A</a:t>
            </a:r>
          </a:p>
        </p:txBody>
      </p:sp>
      <p:sp>
        <p:nvSpPr>
          <p:cNvPr id="44124" name="Text Box 91"/>
          <p:cNvSpPr txBox="1">
            <a:spLocks noChangeArrowheads="1"/>
          </p:cNvSpPr>
          <p:nvPr/>
        </p:nvSpPr>
        <p:spPr bwMode="auto">
          <a:xfrm>
            <a:off x="5428060" y="2731294"/>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B</a:t>
            </a:r>
          </a:p>
        </p:txBody>
      </p:sp>
      <p:sp>
        <p:nvSpPr>
          <p:cNvPr id="44125" name="Text Box 92"/>
          <p:cNvSpPr txBox="1">
            <a:spLocks noChangeArrowheads="1"/>
          </p:cNvSpPr>
          <p:nvPr/>
        </p:nvSpPr>
        <p:spPr bwMode="auto">
          <a:xfrm>
            <a:off x="2507456" y="4702969"/>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5</a:t>
            </a:r>
          </a:p>
        </p:txBody>
      </p:sp>
      <p:sp>
        <p:nvSpPr>
          <p:cNvPr id="44126" name="Text Box 93"/>
          <p:cNvSpPr txBox="1">
            <a:spLocks noChangeArrowheads="1"/>
          </p:cNvSpPr>
          <p:nvPr/>
        </p:nvSpPr>
        <p:spPr bwMode="auto">
          <a:xfrm>
            <a:off x="2521744" y="3338513"/>
            <a:ext cx="26321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1</a:t>
            </a:r>
          </a:p>
        </p:txBody>
      </p:sp>
      <p:sp>
        <p:nvSpPr>
          <p:cNvPr id="44127" name="Text Box 94"/>
          <p:cNvSpPr txBox="1">
            <a:spLocks noChangeArrowheads="1"/>
          </p:cNvSpPr>
          <p:nvPr/>
        </p:nvSpPr>
        <p:spPr bwMode="auto">
          <a:xfrm>
            <a:off x="2507456" y="3680222"/>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2</a:t>
            </a:r>
          </a:p>
        </p:txBody>
      </p:sp>
      <p:sp>
        <p:nvSpPr>
          <p:cNvPr id="44128" name="Text Box 95"/>
          <p:cNvSpPr txBox="1">
            <a:spLocks noChangeArrowheads="1"/>
          </p:cNvSpPr>
          <p:nvPr/>
        </p:nvSpPr>
        <p:spPr bwMode="auto">
          <a:xfrm>
            <a:off x="2507456" y="2997994"/>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129" name="Text Box 96"/>
          <p:cNvSpPr txBox="1">
            <a:spLocks noChangeArrowheads="1"/>
          </p:cNvSpPr>
          <p:nvPr/>
        </p:nvSpPr>
        <p:spPr bwMode="auto">
          <a:xfrm>
            <a:off x="2507456" y="4020741"/>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3</a:t>
            </a:r>
          </a:p>
        </p:txBody>
      </p:sp>
      <p:sp>
        <p:nvSpPr>
          <p:cNvPr id="44130" name="Text Box 97"/>
          <p:cNvSpPr txBox="1">
            <a:spLocks noChangeArrowheads="1"/>
          </p:cNvSpPr>
          <p:nvPr/>
        </p:nvSpPr>
        <p:spPr bwMode="auto">
          <a:xfrm>
            <a:off x="2507456" y="4362451"/>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4</a:t>
            </a:r>
          </a:p>
        </p:txBody>
      </p:sp>
      <p:sp>
        <p:nvSpPr>
          <p:cNvPr id="44131" name="Text Box 98"/>
          <p:cNvSpPr txBox="1">
            <a:spLocks noChangeArrowheads="1"/>
          </p:cNvSpPr>
          <p:nvPr/>
        </p:nvSpPr>
        <p:spPr bwMode="auto">
          <a:xfrm>
            <a:off x="2507456" y="5044678"/>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6</a:t>
            </a:r>
          </a:p>
        </p:txBody>
      </p:sp>
      <p:sp>
        <p:nvSpPr>
          <p:cNvPr id="44132" name="Text Box 99"/>
          <p:cNvSpPr txBox="1">
            <a:spLocks noChangeArrowheads="1"/>
          </p:cNvSpPr>
          <p:nvPr/>
        </p:nvSpPr>
        <p:spPr bwMode="auto">
          <a:xfrm>
            <a:off x="2507456" y="5386388"/>
            <a:ext cx="2904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7</a:t>
            </a:r>
          </a:p>
        </p:txBody>
      </p:sp>
      <p:sp>
        <p:nvSpPr>
          <p:cNvPr id="44133" name="Text Box 100"/>
          <p:cNvSpPr txBox="1">
            <a:spLocks noChangeArrowheads="1"/>
          </p:cNvSpPr>
          <p:nvPr/>
        </p:nvSpPr>
        <p:spPr bwMode="auto">
          <a:xfrm>
            <a:off x="2818210" y="4704160"/>
            <a:ext cx="3097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D</a:t>
            </a:r>
          </a:p>
        </p:txBody>
      </p:sp>
      <p:sp>
        <p:nvSpPr>
          <p:cNvPr id="44134" name="Text Box 101"/>
          <p:cNvSpPr txBox="1">
            <a:spLocks noChangeArrowheads="1"/>
          </p:cNvSpPr>
          <p:nvPr/>
        </p:nvSpPr>
        <p:spPr bwMode="auto">
          <a:xfrm>
            <a:off x="2832498" y="3339703"/>
            <a:ext cx="3113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A</a:t>
            </a:r>
          </a:p>
        </p:txBody>
      </p:sp>
      <p:sp>
        <p:nvSpPr>
          <p:cNvPr id="44135" name="Text Box 102"/>
          <p:cNvSpPr txBox="1">
            <a:spLocks noChangeArrowheads="1"/>
          </p:cNvSpPr>
          <p:nvPr/>
        </p:nvSpPr>
        <p:spPr bwMode="auto">
          <a:xfrm>
            <a:off x="2818210" y="3681413"/>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B</a:t>
            </a:r>
          </a:p>
        </p:txBody>
      </p:sp>
      <p:sp>
        <p:nvSpPr>
          <p:cNvPr id="44136" name="Text Box 103"/>
          <p:cNvSpPr txBox="1">
            <a:spLocks noChangeArrowheads="1"/>
          </p:cNvSpPr>
          <p:nvPr/>
        </p:nvSpPr>
        <p:spPr bwMode="auto">
          <a:xfrm>
            <a:off x="2818210" y="2999185"/>
            <a:ext cx="31931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x</a:t>
            </a:r>
            <a:r>
              <a:rPr lang="en-US" altLang="en-US" sz="1350" baseline="-25000">
                <a:solidFill>
                  <a:prstClr val="black"/>
                </a:solidFill>
                <a:latin typeface="Comic Sans MS" panose="030F0702030302020204" pitchFamily="66" charset="0"/>
              </a:rPr>
              <a:t>i</a:t>
            </a:r>
            <a:endParaRPr lang="en-US" altLang="en-US" sz="1350">
              <a:solidFill>
                <a:prstClr val="black"/>
              </a:solidFill>
              <a:latin typeface="Comic Sans MS" panose="030F0702030302020204" pitchFamily="66" charset="0"/>
            </a:endParaRPr>
          </a:p>
        </p:txBody>
      </p:sp>
      <p:sp>
        <p:nvSpPr>
          <p:cNvPr id="44137" name="Text Box 104"/>
          <p:cNvSpPr txBox="1">
            <a:spLocks noChangeArrowheads="1"/>
          </p:cNvSpPr>
          <p:nvPr/>
        </p:nvSpPr>
        <p:spPr bwMode="auto">
          <a:xfrm>
            <a:off x="2818210" y="4021932"/>
            <a:ext cx="28886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C</a:t>
            </a:r>
          </a:p>
        </p:txBody>
      </p:sp>
      <p:sp>
        <p:nvSpPr>
          <p:cNvPr id="44138" name="Text Box 105"/>
          <p:cNvSpPr txBox="1">
            <a:spLocks noChangeArrowheads="1"/>
          </p:cNvSpPr>
          <p:nvPr/>
        </p:nvSpPr>
        <p:spPr bwMode="auto">
          <a:xfrm>
            <a:off x="2818210" y="4363641"/>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B</a:t>
            </a:r>
          </a:p>
        </p:txBody>
      </p:sp>
      <p:sp>
        <p:nvSpPr>
          <p:cNvPr id="44139" name="Text Box 106"/>
          <p:cNvSpPr txBox="1">
            <a:spLocks noChangeArrowheads="1"/>
          </p:cNvSpPr>
          <p:nvPr/>
        </p:nvSpPr>
        <p:spPr bwMode="auto">
          <a:xfrm>
            <a:off x="2818211" y="5045869"/>
            <a:ext cx="3113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A</a:t>
            </a:r>
          </a:p>
        </p:txBody>
      </p:sp>
      <p:sp>
        <p:nvSpPr>
          <p:cNvPr id="44140" name="Text Box 107"/>
          <p:cNvSpPr txBox="1">
            <a:spLocks noChangeArrowheads="1"/>
          </p:cNvSpPr>
          <p:nvPr/>
        </p:nvSpPr>
        <p:spPr bwMode="auto">
          <a:xfrm>
            <a:off x="2818210" y="5387578"/>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B</a:t>
            </a:r>
          </a:p>
        </p:txBody>
      </p:sp>
      <p:grpSp>
        <p:nvGrpSpPr>
          <p:cNvPr id="44141" name="Group 108"/>
          <p:cNvGrpSpPr>
            <a:grpSpLocks/>
          </p:cNvGrpSpPr>
          <p:nvPr/>
        </p:nvGrpSpPr>
        <p:grpSpPr bwMode="auto">
          <a:xfrm>
            <a:off x="3682605" y="3067053"/>
            <a:ext cx="2502694" cy="300039"/>
            <a:chOff x="2133" y="1816"/>
            <a:chExt cx="2102" cy="252"/>
          </a:xfrm>
        </p:grpSpPr>
        <p:sp>
          <p:nvSpPr>
            <p:cNvPr id="44232" name="Text Box 109"/>
            <p:cNvSpPr txBox="1">
              <a:spLocks noChangeArrowheads="1"/>
            </p:cNvSpPr>
            <p:nvPr/>
          </p:nvSpPr>
          <p:spPr bwMode="auto">
            <a:xfrm>
              <a:off x="2133"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233" name="Text Box 110"/>
            <p:cNvSpPr txBox="1">
              <a:spLocks noChangeArrowheads="1"/>
            </p:cNvSpPr>
            <p:nvPr/>
          </p:nvSpPr>
          <p:spPr bwMode="auto">
            <a:xfrm>
              <a:off x="2482"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234" name="Text Box 111"/>
            <p:cNvSpPr txBox="1">
              <a:spLocks noChangeArrowheads="1"/>
            </p:cNvSpPr>
            <p:nvPr/>
          </p:nvSpPr>
          <p:spPr bwMode="auto">
            <a:xfrm>
              <a:off x="3991"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235" name="Text Box 112"/>
            <p:cNvSpPr txBox="1">
              <a:spLocks noChangeArrowheads="1"/>
            </p:cNvSpPr>
            <p:nvPr/>
          </p:nvSpPr>
          <p:spPr bwMode="auto">
            <a:xfrm>
              <a:off x="2879"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236" name="Text Box 113"/>
            <p:cNvSpPr txBox="1">
              <a:spLocks noChangeArrowheads="1"/>
            </p:cNvSpPr>
            <p:nvPr/>
          </p:nvSpPr>
          <p:spPr bwMode="auto">
            <a:xfrm>
              <a:off x="3239"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237" name="Text Box 114"/>
            <p:cNvSpPr txBox="1">
              <a:spLocks noChangeArrowheads="1"/>
            </p:cNvSpPr>
            <p:nvPr/>
          </p:nvSpPr>
          <p:spPr bwMode="auto">
            <a:xfrm>
              <a:off x="3604"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grpSp>
      <p:grpSp>
        <p:nvGrpSpPr>
          <p:cNvPr id="44142" name="Group 115"/>
          <p:cNvGrpSpPr>
            <a:grpSpLocks/>
          </p:cNvGrpSpPr>
          <p:nvPr/>
        </p:nvGrpSpPr>
        <p:grpSpPr bwMode="auto">
          <a:xfrm>
            <a:off x="3233734" y="3067051"/>
            <a:ext cx="291703" cy="2668190"/>
            <a:chOff x="1756" y="1816"/>
            <a:chExt cx="245" cy="2241"/>
          </a:xfrm>
        </p:grpSpPr>
        <p:sp>
          <p:nvSpPr>
            <p:cNvPr id="44224" name="Text Box 116"/>
            <p:cNvSpPr txBox="1">
              <a:spLocks noChangeArrowheads="1"/>
            </p:cNvSpPr>
            <p:nvPr/>
          </p:nvSpPr>
          <p:spPr bwMode="auto">
            <a:xfrm>
              <a:off x="1757" y="1816"/>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225" name="Text Box 117"/>
            <p:cNvSpPr txBox="1">
              <a:spLocks noChangeArrowheads="1"/>
            </p:cNvSpPr>
            <p:nvPr/>
          </p:nvSpPr>
          <p:spPr bwMode="auto">
            <a:xfrm>
              <a:off x="1756" y="3231"/>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226" name="Text Box 118"/>
            <p:cNvSpPr txBox="1">
              <a:spLocks noChangeArrowheads="1"/>
            </p:cNvSpPr>
            <p:nvPr/>
          </p:nvSpPr>
          <p:spPr bwMode="auto">
            <a:xfrm>
              <a:off x="1757" y="2085"/>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dirty="0">
                  <a:solidFill>
                    <a:prstClr val="black"/>
                  </a:solidFill>
                  <a:latin typeface="Comic Sans MS" panose="030F0702030302020204" pitchFamily="66" charset="0"/>
                </a:rPr>
                <a:t>0</a:t>
              </a:r>
            </a:p>
          </p:txBody>
        </p:sp>
        <p:sp>
          <p:nvSpPr>
            <p:cNvPr id="44227" name="Text Box 119"/>
            <p:cNvSpPr txBox="1">
              <a:spLocks noChangeArrowheads="1"/>
            </p:cNvSpPr>
            <p:nvPr/>
          </p:nvSpPr>
          <p:spPr bwMode="auto">
            <a:xfrm>
              <a:off x="1756" y="2372"/>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228" name="Text Box 120"/>
            <p:cNvSpPr txBox="1">
              <a:spLocks noChangeArrowheads="1"/>
            </p:cNvSpPr>
            <p:nvPr/>
          </p:nvSpPr>
          <p:spPr bwMode="auto">
            <a:xfrm>
              <a:off x="1756" y="2658"/>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229" name="Text Box 121"/>
            <p:cNvSpPr txBox="1">
              <a:spLocks noChangeArrowheads="1"/>
            </p:cNvSpPr>
            <p:nvPr/>
          </p:nvSpPr>
          <p:spPr bwMode="auto">
            <a:xfrm>
              <a:off x="1756" y="2945"/>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230" name="Text Box 122"/>
            <p:cNvSpPr txBox="1">
              <a:spLocks noChangeArrowheads="1"/>
            </p:cNvSpPr>
            <p:nvPr/>
          </p:nvSpPr>
          <p:spPr bwMode="auto">
            <a:xfrm>
              <a:off x="1756" y="3518"/>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sp>
          <p:nvSpPr>
            <p:cNvPr id="44231" name="Text Box 123"/>
            <p:cNvSpPr txBox="1">
              <a:spLocks noChangeArrowheads="1"/>
            </p:cNvSpPr>
            <p:nvPr/>
          </p:nvSpPr>
          <p:spPr bwMode="auto">
            <a:xfrm>
              <a:off x="1756" y="3805"/>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latin typeface="Comic Sans MS" panose="030F0702030302020204" pitchFamily="66" charset="0"/>
                </a:rPr>
                <a:t>0</a:t>
              </a:r>
            </a:p>
          </p:txBody>
        </p:sp>
      </p:grpSp>
      <p:sp>
        <p:nvSpPr>
          <p:cNvPr id="44143" name="Text Box 124"/>
          <p:cNvSpPr txBox="1">
            <a:spLocks noChangeArrowheads="1"/>
          </p:cNvSpPr>
          <p:nvPr/>
        </p:nvSpPr>
        <p:spPr bwMode="auto">
          <a:xfrm>
            <a:off x="3683794" y="3358754"/>
            <a:ext cx="242888" cy="3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0</a:t>
            </a:r>
          </a:p>
        </p:txBody>
      </p:sp>
      <p:sp>
        <p:nvSpPr>
          <p:cNvPr id="44144" name="Text Box 125"/>
          <p:cNvSpPr txBox="1">
            <a:spLocks noChangeArrowheads="1"/>
          </p:cNvSpPr>
          <p:nvPr/>
        </p:nvSpPr>
        <p:spPr bwMode="auto">
          <a:xfrm>
            <a:off x="4093369" y="3358754"/>
            <a:ext cx="242888" cy="3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0</a:t>
            </a:r>
          </a:p>
        </p:txBody>
      </p:sp>
      <p:sp>
        <p:nvSpPr>
          <p:cNvPr id="44145" name="Text Box 126"/>
          <p:cNvSpPr txBox="1">
            <a:spLocks noChangeArrowheads="1"/>
          </p:cNvSpPr>
          <p:nvPr/>
        </p:nvSpPr>
        <p:spPr bwMode="auto">
          <a:xfrm>
            <a:off x="4567237" y="3358754"/>
            <a:ext cx="242888" cy="3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0</a:t>
            </a:r>
          </a:p>
        </p:txBody>
      </p:sp>
      <p:grpSp>
        <p:nvGrpSpPr>
          <p:cNvPr id="44146" name="Group 127"/>
          <p:cNvGrpSpPr>
            <a:grpSpLocks/>
          </p:cNvGrpSpPr>
          <p:nvPr/>
        </p:nvGrpSpPr>
        <p:grpSpPr bwMode="auto">
          <a:xfrm>
            <a:off x="4992292" y="3357562"/>
            <a:ext cx="264319" cy="358378"/>
            <a:chOff x="3233" y="2100"/>
            <a:chExt cx="222" cy="301"/>
          </a:xfrm>
        </p:grpSpPr>
        <p:sp>
          <p:nvSpPr>
            <p:cNvPr id="44222" name="Text Box 128"/>
            <p:cNvSpPr txBox="1">
              <a:spLocks noChangeArrowheads="1"/>
            </p:cNvSpPr>
            <p:nvPr/>
          </p:nvSpPr>
          <p:spPr bwMode="auto">
            <a:xfrm>
              <a:off x="3251"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44223" name="Line 129"/>
            <p:cNvSpPr>
              <a:spLocks noChangeShapeType="1"/>
            </p:cNvSpPr>
            <p:nvPr/>
          </p:nvSpPr>
          <p:spPr bwMode="auto">
            <a:xfrm flipH="1" flipV="1">
              <a:off x="3233" y="2100"/>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44147" name="Text Box 130"/>
          <p:cNvSpPr txBox="1">
            <a:spLocks noChangeArrowheads="1"/>
          </p:cNvSpPr>
          <p:nvPr/>
        </p:nvSpPr>
        <p:spPr bwMode="auto">
          <a:xfrm>
            <a:off x="5324475" y="3476626"/>
            <a:ext cx="457200" cy="22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r>
              <a:rPr lang="en-US" altLang="en-US" sz="1200">
                <a:solidFill>
                  <a:prstClr val="black"/>
                </a:solidFill>
                <a:latin typeface="Comic Sans MS" panose="030F0702030302020204" pitchFamily="66" charset="0"/>
              </a:rPr>
              <a:t>1</a:t>
            </a:r>
          </a:p>
        </p:txBody>
      </p:sp>
      <p:grpSp>
        <p:nvGrpSpPr>
          <p:cNvPr id="44148" name="Group 131"/>
          <p:cNvGrpSpPr>
            <a:grpSpLocks/>
          </p:cNvGrpSpPr>
          <p:nvPr/>
        </p:nvGrpSpPr>
        <p:grpSpPr bwMode="auto">
          <a:xfrm>
            <a:off x="5835253" y="3358758"/>
            <a:ext cx="317897" cy="357188"/>
            <a:chOff x="3941" y="2101"/>
            <a:chExt cx="267" cy="300"/>
          </a:xfrm>
        </p:grpSpPr>
        <p:sp>
          <p:nvSpPr>
            <p:cNvPr id="44220" name="Text Box 132"/>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44221" name="Line 133"/>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grpSp>
        <p:nvGrpSpPr>
          <p:cNvPr id="44149" name="Group 134"/>
          <p:cNvGrpSpPr>
            <a:grpSpLocks/>
          </p:cNvGrpSpPr>
          <p:nvPr/>
        </p:nvGrpSpPr>
        <p:grpSpPr bwMode="auto">
          <a:xfrm>
            <a:off x="3630216" y="3681417"/>
            <a:ext cx="317897" cy="357188"/>
            <a:chOff x="3941" y="2101"/>
            <a:chExt cx="267" cy="300"/>
          </a:xfrm>
        </p:grpSpPr>
        <p:sp>
          <p:nvSpPr>
            <p:cNvPr id="44218" name="Text Box 135"/>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44219" name="Line 136"/>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44150" name="Text Box 137"/>
          <p:cNvSpPr txBox="1">
            <a:spLocks noChangeArrowheads="1"/>
          </p:cNvSpPr>
          <p:nvPr/>
        </p:nvSpPr>
        <p:spPr bwMode="auto">
          <a:xfrm>
            <a:off x="4013597" y="3810001"/>
            <a:ext cx="457200" cy="22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r>
              <a:rPr lang="en-US" altLang="en-US" sz="1200">
                <a:solidFill>
                  <a:prstClr val="black"/>
                </a:solidFill>
                <a:latin typeface="Comic Sans MS" panose="030F0702030302020204" pitchFamily="66" charset="0"/>
              </a:rPr>
              <a:t>1</a:t>
            </a:r>
          </a:p>
        </p:txBody>
      </p:sp>
      <p:sp>
        <p:nvSpPr>
          <p:cNvPr id="44151" name="Text Box 138"/>
          <p:cNvSpPr txBox="1">
            <a:spLocks noChangeArrowheads="1"/>
          </p:cNvSpPr>
          <p:nvPr/>
        </p:nvSpPr>
        <p:spPr bwMode="auto">
          <a:xfrm>
            <a:off x="4454129" y="3810001"/>
            <a:ext cx="457200" cy="22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r>
              <a:rPr lang="en-US" altLang="en-US" sz="1200">
                <a:solidFill>
                  <a:prstClr val="black"/>
                </a:solidFill>
                <a:latin typeface="Comic Sans MS" panose="030F0702030302020204" pitchFamily="66" charset="0"/>
              </a:rPr>
              <a:t>1</a:t>
            </a:r>
          </a:p>
        </p:txBody>
      </p:sp>
      <p:sp>
        <p:nvSpPr>
          <p:cNvPr id="44152" name="Text Box 139"/>
          <p:cNvSpPr txBox="1">
            <a:spLocks noChangeArrowheads="1"/>
          </p:cNvSpPr>
          <p:nvPr/>
        </p:nvSpPr>
        <p:spPr bwMode="auto">
          <a:xfrm>
            <a:off x="5006578" y="3681413"/>
            <a:ext cx="242888" cy="3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grpSp>
        <p:nvGrpSpPr>
          <p:cNvPr id="44153" name="Group 140"/>
          <p:cNvGrpSpPr>
            <a:grpSpLocks/>
          </p:cNvGrpSpPr>
          <p:nvPr/>
        </p:nvGrpSpPr>
        <p:grpSpPr bwMode="auto">
          <a:xfrm>
            <a:off x="5431633" y="3681417"/>
            <a:ext cx="317897" cy="357188"/>
            <a:chOff x="3941" y="2101"/>
            <a:chExt cx="267" cy="300"/>
          </a:xfrm>
        </p:grpSpPr>
        <p:sp>
          <p:nvSpPr>
            <p:cNvPr id="44216" name="Text Box 141"/>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44217" name="Line 142"/>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44154" name="Text Box 143"/>
          <p:cNvSpPr txBox="1">
            <a:spLocks noChangeArrowheads="1"/>
          </p:cNvSpPr>
          <p:nvPr/>
        </p:nvSpPr>
        <p:spPr bwMode="auto">
          <a:xfrm>
            <a:off x="5756672" y="3810001"/>
            <a:ext cx="457200" cy="22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r>
              <a:rPr lang="en-US" altLang="en-US" sz="1200">
                <a:solidFill>
                  <a:prstClr val="black"/>
                </a:solidFill>
                <a:latin typeface="Comic Sans MS" panose="030F0702030302020204" pitchFamily="66" charset="0"/>
              </a:rPr>
              <a:t>2</a:t>
            </a:r>
          </a:p>
        </p:txBody>
      </p:sp>
      <p:grpSp>
        <p:nvGrpSpPr>
          <p:cNvPr id="44155" name="Group 144"/>
          <p:cNvGrpSpPr>
            <a:grpSpLocks/>
          </p:cNvGrpSpPr>
          <p:nvPr/>
        </p:nvGrpSpPr>
        <p:grpSpPr bwMode="auto">
          <a:xfrm>
            <a:off x="3695701" y="4029083"/>
            <a:ext cx="2407444" cy="357188"/>
            <a:chOff x="2144" y="2664"/>
            <a:chExt cx="2022" cy="300"/>
          </a:xfrm>
        </p:grpSpPr>
        <p:sp>
          <p:nvSpPr>
            <p:cNvPr id="44208" name="Text Box 145"/>
            <p:cNvSpPr txBox="1">
              <a:spLocks noChangeArrowheads="1"/>
            </p:cNvSpPr>
            <p:nvPr/>
          </p:nvSpPr>
          <p:spPr bwMode="auto">
            <a:xfrm>
              <a:off x="2144" y="2664"/>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44209" name="Text Box 146"/>
            <p:cNvSpPr txBox="1">
              <a:spLocks noChangeArrowheads="1"/>
            </p:cNvSpPr>
            <p:nvPr/>
          </p:nvSpPr>
          <p:spPr bwMode="auto">
            <a:xfrm>
              <a:off x="2495" y="2664"/>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grpSp>
          <p:nvGrpSpPr>
            <p:cNvPr id="44210" name="Group 147"/>
            <p:cNvGrpSpPr>
              <a:grpSpLocks/>
            </p:cNvGrpSpPr>
            <p:nvPr/>
          </p:nvGrpSpPr>
          <p:grpSpPr bwMode="auto">
            <a:xfrm>
              <a:off x="2843" y="2664"/>
              <a:ext cx="267" cy="300"/>
              <a:chOff x="3941" y="2101"/>
              <a:chExt cx="267" cy="300"/>
            </a:xfrm>
          </p:grpSpPr>
          <p:sp>
            <p:nvSpPr>
              <p:cNvPr id="44214" name="Text Box 148"/>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44215" name="Line 149"/>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44211" name="Text Box 150"/>
            <p:cNvSpPr txBox="1">
              <a:spLocks noChangeArrowheads="1"/>
            </p:cNvSpPr>
            <p:nvPr/>
          </p:nvSpPr>
          <p:spPr bwMode="auto">
            <a:xfrm>
              <a:off x="3170" y="2772"/>
              <a:ext cx="38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dirty="0">
                  <a:solidFill>
                    <a:prstClr val="black"/>
                  </a:solidFill>
                  <a:latin typeface="Comic Sans MS" panose="030F0702030302020204" pitchFamily="66" charset="0"/>
                  <a:sym typeface="Symbol" panose="05050102010706020507" pitchFamily="18" charset="2"/>
                </a:rPr>
                <a:t></a:t>
              </a:r>
              <a:r>
                <a:rPr lang="en-US" altLang="en-US" sz="1200" dirty="0">
                  <a:solidFill>
                    <a:prstClr val="black"/>
                  </a:solidFill>
                  <a:latin typeface="Comic Sans MS" panose="030F0702030302020204" pitchFamily="66" charset="0"/>
                </a:rPr>
                <a:t>2</a:t>
              </a:r>
            </a:p>
          </p:txBody>
        </p:sp>
        <p:sp>
          <p:nvSpPr>
            <p:cNvPr id="44212" name="Text Box 151"/>
            <p:cNvSpPr txBox="1">
              <a:spLocks noChangeArrowheads="1"/>
            </p:cNvSpPr>
            <p:nvPr/>
          </p:nvSpPr>
          <p:spPr bwMode="auto">
            <a:xfrm>
              <a:off x="3638" y="2664"/>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44213" name="Text Box 152"/>
            <p:cNvSpPr txBox="1">
              <a:spLocks noChangeArrowheads="1"/>
            </p:cNvSpPr>
            <p:nvPr/>
          </p:nvSpPr>
          <p:spPr bwMode="auto">
            <a:xfrm>
              <a:off x="3962" y="2664"/>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grpSp>
      <p:grpSp>
        <p:nvGrpSpPr>
          <p:cNvPr id="44156" name="Group 153"/>
          <p:cNvGrpSpPr>
            <a:grpSpLocks/>
          </p:cNvGrpSpPr>
          <p:nvPr/>
        </p:nvGrpSpPr>
        <p:grpSpPr bwMode="auto">
          <a:xfrm>
            <a:off x="3690939" y="4355315"/>
            <a:ext cx="2536031" cy="357188"/>
            <a:chOff x="2140" y="2938"/>
            <a:chExt cx="2130" cy="300"/>
          </a:xfrm>
        </p:grpSpPr>
        <p:grpSp>
          <p:nvGrpSpPr>
            <p:cNvPr id="44198" name="Group 154"/>
            <p:cNvGrpSpPr>
              <a:grpSpLocks/>
            </p:cNvGrpSpPr>
            <p:nvPr/>
          </p:nvGrpSpPr>
          <p:grpSpPr bwMode="auto">
            <a:xfrm>
              <a:off x="2140" y="2938"/>
              <a:ext cx="267" cy="300"/>
              <a:chOff x="3941" y="2101"/>
              <a:chExt cx="267" cy="300"/>
            </a:xfrm>
          </p:grpSpPr>
          <p:sp>
            <p:nvSpPr>
              <p:cNvPr id="44206" name="Text Box 155"/>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44207" name="Line 156"/>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44199" name="Text Box 157"/>
            <p:cNvSpPr txBox="1">
              <a:spLocks noChangeArrowheads="1"/>
            </p:cNvSpPr>
            <p:nvPr/>
          </p:nvSpPr>
          <p:spPr bwMode="auto">
            <a:xfrm>
              <a:off x="2510" y="293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44200" name="Text Box 158"/>
            <p:cNvSpPr txBox="1">
              <a:spLocks noChangeArrowheads="1"/>
            </p:cNvSpPr>
            <p:nvPr/>
          </p:nvSpPr>
          <p:spPr bwMode="auto">
            <a:xfrm>
              <a:off x="2888" y="293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44201" name="Text Box 159"/>
            <p:cNvSpPr txBox="1">
              <a:spLocks noChangeArrowheads="1"/>
            </p:cNvSpPr>
            <p:nvPr/>
          </p:nvSpPr>
          <p:spPr bwMode="auto">
            <a:xfrm>
              <a:off x="3212" y="293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grpSp>
          <p:nvGrpSpPr>
            <p:cNvPr id="44202" name="Group 160"/>
            <p:cNvGrpSpPr>
              <a:grpSpLocks/>
            </p:cNvGrpSpPr>
            <p:nvPr/>
          </p:nvGrpSpPr>
          <p:grpSpPr bwMode="auto">
            <a:xfrm>
              <a:off x="3580" y="2938"/>
              <a:ext cx="267" cy="300"/>
              <a:chOff x="3941" y="2101"/>
              <a:chExt cx="267" cy="300"/>
            </a:xfrm>
          </p:grpSpPr>
          <p:sp>
            <p:nvSpPr>
              <p:cNvPr id="44204" name="Text Box 161"/>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sp>
            <p:nvSpPr>
              <p:cNvPr id="44205" name="Line 162"/>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44203" name="Text Box 163"/>
            <p:cNvSpPr txBox="1">
              <a:spLocks noChangeArrowheads="1"/>
            </p:cNvSpPr>
            <p:nvPr/>
          </p:nvSpPr>
          <p:spPr bwMode="auto">
            <a:xfrm>
              <a:off x="3886" y="3046"/>
              <a:ext cx="38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r>
                <a:rPr lang="en-US" altLang="en-US" sz="1200">
                  <a:solidFill>
                    <a:prstClr val="black"/>
                  </a:solidFill>
                  <a:latin typeface="Comic Sans MS" panose="030F0702030302020204" pitchFamily="66" charset="0"/>
                </a:rPr>
                <a:t>3</a:t>
              </a:r>
            </a:p>
          </p:txBody>
        </p:sp>
      </p:grpSp>
      <p:grpSp>
        <p:nvGrpSpPr>
          <p:cNvPr id="44157" name="Group 164"/>
          <p:cNvGrpSpPr>
            <a:grpSpLocks/>
          </p:cNvGrpSpPr>
          <p:nvPr/>
        </p:nvGrpSpPr>
        <p:grpSpPr bwMode="auto">
          <a:xfrm>
            <a:off x="3705226" y="4699403"/>
            <a:ext cx="2413397" cy="357188"/>
            <a:chOff x="2152" y="3227"/>
            <a:chExt cx="2027" cy="300"/>
          </a:xfrm>
        </p:grpSpPr>
        <p:sp>
          <p:nvSpPr>
            <p:cNvPr id="44190" name="Text Box 165"/>
            <p:cNvSpPr txBox="1">
              <a:spLocks noChangeArrowheads="1"/>
            </p:cNvSpPr>
            <p:nvPr/>
          </p:nvSpPr>
          <p:spPr bwMode="auto">
            <a:xfrm>
              <a:off x="2152" y="3227"/>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grpSp>
          <p:nvGrpSpPr>
            <p:cNvPr id="44191" name="Group 166"/>
            <p:cNvGrpSpPr>
              <a:grpSpLocks/>
            </p:cNvGrpSpPr>
            <p:nvPr/>
          </p:nvGrpSpPr>
          <p:grpSpPr bwMode="auto">
            <a:xfrm>
              <a:off x="2484" y="3227"/>
              <a:ext cx="267" cy="300"/>
              <a:chOff x="3941" y="2101"/>
              <a:chExt cx="267" cy="300"/>
            </a:xfrm>
          </p:grpSpPr>
          <p:sp>
            <p:nvSpPr>
              <p:cNvPr id="44196" name="Text Box 167"/>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44197" name="Line 168"/>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44192" name="Text Box 169"/>
            <p:cNvSpPr txBox="1">
              <a:spLocks noChangeArrowheads="1"/>
            </p:cNvSpPr>
            <p:nvPr/>
          </p:nvSpPr>
          <p:spPr bwMode="auto">
            <a:xfrm>
              <a:off x="2888" y="3227"/>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44193" name="Text Box 170"/>
            <p:cNvSpPr txBox="1">
              <a:spLocks noChangeArrowheads="1"/>
            </p:cNvSpPr>
            <p:nvPr/>
          </p:nvSpPr>
          <p:spPr bwMode="auto">
            <a:xfrm>
              <a:off x="3212" y="3227"/>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44194" name="Text Box 171"/>
            <p:cNvSpPr txBox="1">
              <a:spLocks noChangeArrowheads="1"/>
            </p:cNvSpPr>
            <p:nvPr/>
          </p:nvSpPr>
          <p:spPr bwMode="auto">
            <a:xfrm>
              <a:off x="3614" y="3227"/>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sp>
          <p:nvSpPr>
            <p:cNvPr id="44195" name="Text Box 172"/>
            <p:cNvSpPr txBox="1">
              <a:spLocks noChangeArrowheads="1"/>
            </p:cNvSpPr>
            <p:nvPr/>
          </p:nvSpPr>
          <p:spPr bwMode="auto">
            <a:xfrm>
              <a:off x="3975" y="3227"/>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grpSp>
      <p:grpSp>
        <p:nvGrpSpPr>
          <p:cNvPr id="44158" name="Group 173"/>
          <p:cNvGrpSpPr>
            <a:grpSpLocks/>
          </p:cNvGrpSpPr>
          <p:nvPr/>
        </p:nvGrpSpPr>
        <p:grpSpPr bwMode="auto">
          <a:xfrm>
            <a:off x="3700464" y="5033969"/>
            <a:ext cx="2437210" cy="357188"/>
            <a:chOff x="2148" y="3508"/>
            <a:chExt cx="2047" cy="300"/>
          </a:xfrm>
        </p:grpSpPr>
        <p:sp>
          <p:nvSpPr>
            <p:cNvPr id="44180" name="Text Box 174"/>
            <p:cNvSpPr txBox="1">
              <a:spLocks noChangeArrowheads="1"/>
            </p:cNvSpPr>
            <p:nvPr/>
          </p:nvSpPr>
          <p:spPr bwMode="auto">
            <a:xfrm>
              <a:off x="2148" y="350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44181" name="Text Box 175"/>
            <p:cNvSpPr txBox="1">
              <a:spLocks noChangeArrowheads="1"/>
            </p:cNvSpPr>
            <p:nvPr/>
          </p:nvSpPr>
          <p:spPr bwMode="auto">
            <a:xfrm>
              <a:off x="2884" y="350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44182" name="Text Box 176"/>
            <p:cNvSpPr txBox="1">
              <a:spLocks noChangeArrowheads="1"/>
            </p:cNvSpPr>
            <p:nvPr/>
          </p:nvSpPr>
          <p:spPr bwMode="auto">
            <a:xfrm>
              <a:off x="3610" y="350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sp>
          <p:nvSpPr>
            <p:cNvPr id="44183" name="Text Box 177"/>
            <p:cNvSpPr txBox="1">
              <a:spLocks noChangeArrowheads="1"/>
            </p:cNvSpPr>
            <p:nvPr/>
          </p:nvSpPr>
          <p:spPr bwMode="auto">
            <a:xfrm>
              <a:off x="2530" y="3508"/>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grpSp>
          <p:nvGrpSpPr>
            <p:cNvPr id="44184" name="Group 178"/>
            <p:cNvGrpSpPr>
              <a:grpSpLocks/>
            </p:cNvGrpSpPr>
            <p:nvPr/>
          </p:nvGrpSpPr>
          <p:grpSpPr bwMode="auto">
            <a:xfrm>
              <a:off x="3226" y="3508"/>
              <a:ext cx="267" cy="300"/>
              <a:chOff x="3941" y="2101"/>
              <a:chExt cx="267" cy="300"/>
            </a:xfrm>
          </p:grpSpPr>
          <p:sp>
            <p:nvSpPr>
              <p:cNvPr id="44188" name="Text Box 179"/>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sp>
            <p:nvSpPr>
              <p:cNvPr id="44189" name="Line 180"/>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grpSp>
          <p:nvGrpSpPr>
            <p:cNvPr id="44185" name="Group 181"/>
            <p:cNvGrpSpPr>
              <a:grpSpLocks/>
            </p:cNvGrpSpPr>
            <p:nvPr/>
          </p:nvGrpSpPr>
          <p:grpSpPr bwMode="auto">
            <a:xfrm>
              <a:off x="3928" y="3508"/>
              <a:ext cx="267" cy="300"/>
              <a:chOff x="3941" y="2101"/>
              <a:chExt cx="267" cy="300"/>
            </a:xfrm>
          </p:grpSpPr>
          <p:sp>
            <p:nvSpPr>
              <p:cNvPr id="44186" name="Text Box 182"/>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4</a:t>
                </a:r>
              </a:p>
            </p:txBody>
          </p:sp>
          <p:sp>
            <p:nvSpPr>
              <p:cNvPr id="44187" name="Line 183"/>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grpSp>
      <p:grpSp>
        <p:nvGrpSpPr>
          <p:cNvPr id="44159" name="Group 184"/>
          <p:cNvGrpSpPr>
            <a:grpSpLocks/>
          </p:cNvGrpSpPr>
          <p:nvPr/>
        </p:nvGrpSpPr>
        <p:grpSpPr bwMode="auto">
          <a:xfrm>
            <a:off x="3642122" y="5356629"/>
            <a:ext cx="2505075" cy="357188"/>
            <a:chOff x="2099" y="3779"/>
            <a:chExt cx="2104" cy="300"/>
          </a:xfrm>
        </p:grpSpPr>
        <p:grpSp>
          <p:nvGrpSpPr>
            <p:cNvPr id="44170" name="Group 185"/>
            <p:cNvGrpSpPr>
              <a:grpSpLocks/>
            </p:cNvGrpSpPr>
            <p:nvPr/>
          </p:nvGrpSpPr>
          <p:grpSpPr bwMode="auto">
            <a:xfrm>
              <a:off x="2099" y="3779"/>
              <a:ext cx="267" cy="300"/>
              <a:chOff x="3941" y="2101"/>
              <a:chExt cx="267" cy="300"/>
            </a:xfrm>
          </p:grpSpPr>
          <p:sp>
            <p:nvSpPr>
              <p:cNvPr id="44178" name="Text Box 186"/>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1</a:t>
                </a:r>
              </a:p>
            </p:txBody>
          </p:sp>
          <p:sp>
            <p:nvSpPr>
              <p:cNvPr id="44179" name="Line 187"/>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44171" name="Text Box 188"/>
            <p:cNvSpPr txBox="1">
              <a:spLocks noChangeArrowheads="1"/>
            </p:cNvSpPr>
            <p:nvPr/>
          </p:nvSpPr>
          <p:spPr bwMode="auto">
            <a:xfrm>
              <a:off x="2883" y="3779"/>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44172" name="Text Box 189"/>
            <p:cNvSpPr txBox="1">
              <a:spLocks noChangeArrowheads="1"/>
            </p:cNvSpPr>
            <p:nvPr/>
          </p:nvSpPr>
          <p:spPr bwMode="auto">
            <a:xfrm>
              <a:off x="2529" y="3779"/>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2</a:t>
              </a:r>
            </a:p>
          </p:txBody>
        </p:sp>
        <p:sp>
          <p:nvSpPr>
            <p:cNvPr id="44173" name="Text Box 190"/>
            <p:cNvSpPr txBox="1">
              <a:spLocks noChangeArrowheads="1"/>
            </p:cNvSpPr>
            <p:nvPr/>
          </p:nvSpPr>
          <p:spPr bwMode="auto">
            <a:xfrm>
              <a:off x="3274" y="3779"/>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3</a:t>
              </a:r>
            </a:p>
          </p:txBody>
        </p:sp>
        <p:grpSp>
          <p:nvGrpSpPr>
            <p:cNvPr id="44174" name="Group 191"/>
            <p:cNvGrpSpPr>
              <a:grpSpLocks/>
            </p:cNvGrpSpPr>
            <p:nvPr/>
          </p:nvGrpSpPr>
          <p:grpSpPr bwMode="auto">
            <a:xfrm>
              <a:off x="3629" y="3779"/>
              <a:ext cx="267" cy="300"/>
              <a:chOff x="3941" y="2101"/>
              <a:chExt cx="267" cy="300"/>
            </a:xfrm>
          </p:grpSpPr>
          <p:sp>
            <p:nvSpPr>
              <p:cNvPr id="44176" name="Text Box 192"/>
              <p:cNvSpPr txBox="1">
                <a:spLocks noChangeArrowheads="1"/>
              </p:cNvSpPr>
              <p:nvPr/>
            </p:nvSpPr>
            <p:spPr bwMode="auto">
              <a:xfrm>
                <a:off x="4004" y="2101"/>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 </a:t>
                </a:r>
              </a:p>
              <a:p>
                <a:pPr defTabSz="685800">
                  <a:lnSpc>
                    <a:spcPct val="70000"/>
                  </a:lnSpc>
                  <a:spcBef>
                    <a:spcPct val="0"/>
                  </a:spcBef>
                  <a:buNone/>
                </a:pPr>
                <a:r>
                  <a:rPr lang="en-US" altLang="en-US" sz="1200">
                    <a:solidFill>
                      <a:prstClr val="black"/>
                    </a:solidFill>
                    <a:latin typeface="Comic Sans MS" panose="030F0702030302020204" pitchFamily="66" charset="0"/>
                  </a:rPr>
                  <a:t>4</a:t>
                </a:r>
              </a:p>
            </p:txBody>
          </p:sp>
          <p:sp>
            <p:nvSpPr>
              <p:cNvPr id="44177" name="Line 193"/>
              <p:cNvSpPr>
                <a:spLocks noChangeShapeType="1"/>
              </p:cNvSpPr>
              <p:nvPr/>
            </p:nvSpPr>
            <p:spPr bwMode="auto">
              <a:xfrm flipH="1" flipV="1">
                <a:off x="3941" y="2102"/>
                <a:ext cx="99"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grpSp>
        <p:sp>
          <p:nvSpPr>
            <p:cNvPr id="44175" name="Text Box 194"/>
            <p:cNvSpPr txBox="1">
              <a:spLocks noChangeArrowheads="1"/>
            </p:cNvSpPr>
            <p:nvPr/>
          </p:nvSpPr>
          <p:spPr bwMode="auto">
            <a:xfrm>
              <a:off x="3999" y="3779"/>
              <a:ext cx="20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lnSpc>
                  <a:spcPct val="70000"/>
                </a:lnSpc>
                <a:spcBef>
                  <a:spcPct val="0"/>
                </a:spcBef>
                <a:buNone/>
              </a:pPr>
              <a:r>
                <a:rPr lang="en-US" altLang="en-US" sz="1200">
                  <a:solidFill>
                    <a:prstClr val="black"/>
                  </a:solidFill>
                  <a:latin typeface="Comic Sans MS" panose="030F0702030302020204" pitchFamily="66" charset="0"/>
                  <a:sym typeface="Symbol" panose="05050102010706020507" pitchFamily="18" charset="2"/>
                </a:rPr>
                <a:t></a:t>
              </a:r>
            </a:p>
            <a:p>
              <a:pPr defTabSz="685800">
                <a:lnSpc>
                  <a:spcPct val="70000"/>
                </a:lnSpc>
                <a:spcBef>
                  <a:spcPct val="0"/>
                </a:spcBef>
                <a:buNone/>
              </a:pPr>
              <a:r>
                <a:rPr lang="en-US" altLang="en-US" sz="1200">
                  <a:solidFill>
                    <a:prstClr val="black"/>
                  </a:solidFill>
                  <a:latin typeface="Comic Sans MS" panose="030F0702030302020204" pitchFamily="66" charset="0"/>
                </a:rPr>
                <a:t>4</a:t>
              </a:r>
            </a:p>
          </p:txBody>
        </p:sp>
      </p:grpSp>
      <p:sp>
        <p:nvSpPr>
          <p:cNvPr id="659651" name="Line 195"/>
          <p:cNvSpPr>
            <a:spLocks noChangeShapeType="1"/>
          </p:cNvSpPr>
          <p:nvPr/>
        </p:nvSpPr>
        <p:spPr bwMode="auto">
          <a:xfrm flipH="1" flipV="1">
            <a:off x="3682072" y="2127648"/>
            <a:ext cx="203597" cy="204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sp>
        <p:nvSpPr>
          <p:cNvPr id="659652" name="Oval 196"/>
          <p:cNvSpPr>
            <a:spLocks noChangeArrowheads="1"/>
          </p:cNvSpPr>
          <p:nvPr/>
        </p:nvSpPr>
        <p:spPr bwMode="auto">
          <a:xfrm>
            <a:off x="5900737" y="5117306"/>
            <a:ext cx="225029" cy="225029"/>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
        <p:nvSpPr>
          <p:cNvPr id="659653" name="Oval 197"/>
          <p:cNvSpPr>
            <a:spLocks noChangeArrowheads="1"/>
          </p:cNvSpPr>
          <p:nvPr/>
        </p:nvSpPr>
        <p:spPr bwMode="auto">
          <a:xfrm>
            <a:off x="5479256" y="4433887"/>
            <a:ext cx="225029" cy="225029"/>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
        <p:nvSpPr>
          <p:cNvPr id="659654" name="Oval 198"/>
          <p:cNvSpPr>
            <a:spLocks noChangeArrowheads="1"/>
          </p:cNvSpPr>
          <p:nvPr/>
        </p:nvSpPr>
        <p:spPr bwMode="auto">
          <a:xfrm>
            <a:off x="4607719" y="4119562"/>
            <a:ext cx="225029" cy="225029"/>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
        <p:nvSpPr>
          <p:cNvPr id="659655" name="Oval 199"/>
          <p:cNvSpPr>
            <a:spLocks noChangeArrowheads="1"/>
          </p:cNvSpPr>
          <p:nvPr/>
        </p:nvSpPr>
        <p:spPr bwMode="auto">
          <a:xfrm>
            <a:off x="3702844" y="3770711"/>
            <a:ext cx="225029" cy="225028"/>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
        <p:nvSpPr>
          <p:cNvPr id="659656" name="Oval 200"/>
          <p:cNvSpPr>
            <a:spLocks noChangeArrowheads="1"/>
          </p:cNvSpPr>
          <p:nvPr/>
        </p:nvSpPr>
        <p:spPr bwMode="auto">
          <a:xfrm>
            <a:off x="5895975" y="5443537"/>
            <a:ext cx="225029" cy="225029"/>
          </a:xfrm>
          <a:prstGeom prst="ellipse">
            <a:avLst/>
          </a:prstGeom>
          <a:noFill/>
          <a:ln w="12700">
            <a:solidFill>
              <a:srgbClr val="33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
        <p:nvSpPr>
          <p:cNvPr id="659657" name="Oval 201"/>
          <p:cNvSpPr>
            <a:spLocks noChangeArrowheads="1"/>
          </p:cNvSpPr>
          <p:nvPr/>
        </p:nvSpPr>
        <p:spPr bwMode="auto">
          <a:xfrm>
            <a:off x="5447111" y="4792267"/>
            <a:ext cx="225028" cy="225028"/>
          </a:xfrm>
          <a:prstGeom prst="ellipse">
            <a:avLst/>
          </a:prstGeom>
          <a:noFill/>
          <a:ln w="12700">
            <a:solidFill>
              <a:srgbClr val="33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
        <p:nvSpPr>
          <p:cNvPr id="659658" name="Oval 202"/>
          <p:cNvSpPr>
            <a:spLocks noChangeArrowheads="1"/>
          </p:cNvSpPr>
          <p:nvPr/>
        </p:nvSpPr>
        <p:spPr bwMode="auto">
          <a:xfrm>
            <a:off x="5076827" y="4115964"/>
            <a:ext cx="225028" cy="225029"/>
          </a:xfrm>
          <a:prstGeom prst="ellipse">
            <a:avLst/>
          </a:prstGeom>
          <a:noFill/>
          <a:ln w="12700">
            <a:solidFill>
              <a:srgbClr val="33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
        <p:nvSpPr>
          <p:cNvPr id="659659" name="Oval 203"/>
          <p:cNvSpPr>
            <a:spLocks noChangeArrowheads="1"/>
          </p:cNvSpPr>
          <p:nvPr/>
        </p:nvSpPr>
        <p:spPr bwMode="auto">
          <a:xfrm>
            <a:off x="4171950" y="3779044"/>
            <a:ext cx="225029" cy="225029"/>
          </a:xfrm>
          <a:prstGeom prst="ellipse">
            <a:avLst/>
          </a:prstGeom>
          <a:noFill/>
          <a:ln w="12700">
            <a:solidFill>
              <a:srgbClr val="33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
        <p:nvSpPr>
          <p:cNvPr id="659660" name="Oval 204"/>
          <p:cNvSpPr>
            <a:spLocks noChangeArrowheads="1"/>
          </p:cNvSpPr>
          <p:nvPr/>
        </p:nvSpPr>
        <p:spPr bwMode="auto">
          <a:xfrm>
            <a:off x="3251598" y="3403998"/>
            <a:ext cx="225028" cy="225028"/>
          </a:xfrm>
          <a:prstGeom prst="ellipse">
            <a:avLst/>
          </a:prstGeom>
          <a:noFill/>
          <a:ln w="12700">
            <a:solidFill>
              <a:srgbClr val="33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Tree>
    <p:extLst>
      <p:ext uri="{BB962C8B-B14F-4D97-AF65-F5344CB8AC3E}">
        <p14:creationId xmlns:p14="http://schemas.microsoft.com/office/powerpoint/2010/main" val="1918002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94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94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96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96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96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965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965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965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965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965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965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9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651" grpId="0" animBg="1"/>
      <p:bldP spid="659652" grpId="0" animBg="1"/>
      <p:bldP spid="659653" grpId="0" animBg="1"/>
      <p:bldP spid="659654" grpId="0" animBg="1"/>
      <p:bldP spid="659655" grpId="0" animBg="1"/>
      <p:bldP spid="659656" grpId="0" animBg="1"/>
      <p:bldP spid="659657" grpId="0" animBg="1"/>
      <p:bldP spid="659658" grpId="0" animBg="1"/>
      <p:bldP spid="659659" grpId="0" animBg="1"/>
      <p:bldP spid="65966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idx="4294967295"/>
          </p:nvPr>
        </p:nvSpPr>
        <p:spPr>
          <a:xfrm>
            <a:off x="1143000" y="932260"/>
            <a:ext cx="6172200" cy="679847"/>
          </a:xfrm>
        </p:spPr>
        <p:txBody>
          <a:bodyPr>
            <a:normAutofit/>
          </a:bodyPr>
          <a:lstStyle/>
          <a:p>
            <a:pPr eaLnBrk="1" hangingPunct="1"/>
            <a:r>
              <a:rPr lang="en-US" altLang="en-US" sz="2400" b="1" u="sng" dirty="0">
                <a:solidFill>
                  <a:srgbClr val="FF0000"/>
                </a:solidFill>
                <a:latin typeface="Times New Roman" panose="02020603050405020304" pitchFamily="18" charset="0"/>
                <a:cs typeface="Times New Roman" panose="02020603050405020304" pitchFamily="18" charset="0"/>
              </a:rPr>
              <a:t>LCS-LENGTH(X, Y, m, n)</a:t>
            </a:r>
          </a:p>
        </p:txBody>
      </p:sp>
      <p:sp>
        <p:nvSpPr>
          <p:cNvPr id="657411" name="Rectangle 3"/>
          <p:cNvSpPr>
            <a:spLocks noGrp="1" noChangeArrowheads="1"/>
          </p:cNvSpPr>
          <p:nvPr>
            <p:ph type="body" idx="4294967295"/>
          </p:nvPr>
        </p:nvSpPr>
        <p:spPr>
          <a:xfrm>
            <a:off x="1143000" y="1795463"/>
            <a:ext cx="6172200" cy="3780236"/>
          </a:xfrm>
        </p:spPr>
        <p:txBody>
          <a:bodyPr>
            <a:normAutofit fontScale="92500" lnSpcReduction="20000"/>
          </a:bodyPr>
          <a:lstStyle/>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 for </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 1 </a:t>
            </a:r>
            <a:r>
              <a:rPr lang="en-US" altLang="en-US" sz="1500" b="1" dirty="0">
                <a:latin typeface="Times New Roman" panose="02020603050405020304" pitchFamily="18" charset="0"/>
                <a:cs typeface="Times New Roman" panose="02020603050405020304" pitchFamily="18" charset="0"/>
              </a:rPr>
              <a:t>to </a:t>
            </a:r>
            <a:r>
              <a:rPr lang="en-US" altLang="en-US" sz="1500" dirty="0">
                <a:latin typeface="Times New Roman" panose="02020603050405020304" pitchFamily="18" charset="0"/>
                <a:cs typeface="Times New Roman" panose="02020603050405020304" pitchFamily="18" charset="0"/>
              </a:rPr>
              <a:t>m</a:t>
            </a:r>
          </a:p>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      do </a:t>
            </a:r>
            <a:r>
              <a:rPr lang="en-US" altLang="en-US" sz="1500" dirty="0">
                <a:latin typeface="Times New Roman" panose="02020603050405020304" pitchFamily="18" charset="0"/>
                <a:cs typeface="Times New Roman" panose="02020603050405020304" pitchFamily="18" charset="0"/>
              </a:rPr>
              <a:t>c[</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0] ← 0</a:t>
            </a:r>
          </a:p>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 for </a:t>
            </a:r>
            <a:r>
              <a:rPr lang="en-US" altLang="en-US" sz="1500" dirty="0">
                <a:latin typeface="Times New Roman" panose="02020603050405020304" pitchFamily="18" charset="0"/>
                <a:cs typeface="Times New Roman" panose="02020603050405020304" pitchFamily="18" charset="0"/>
              </a:rPr>
              <a:t>j ← 0 </a:t>
            </a:r>
            <a:r>
              <a:rPr lang="en-US" altLang="en-US" sz="1500" b="1" dirty="0">
                <a:latin typeface="Times New Roman" panose="02020603050405020304" pitchFamily="18" charset="0"/>
                <a:cs typeface="Times New Roman" panose="02020603050405020304" pitchFamily="18" charset="0"/>
              </a:rPr>
              <a:t>to </a:t>
            </a:r>
            <a:r>
              <a:rPr lang="en-US" altLang="en-US" sz="1500" dirty="0">
                <a:latin typeface="Times New Roman" panose="02020603050405020304" pitchFamily="18" charset="0"/>
                <a:cs typeface="Times New Roman" panose="02020603050405020304" pitchFamily="18" charset="0"/>
              </a:rPr>
              <a:t>n</a:t>
            </a:r>
          </a:p>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     do </a:t>
            </a:r>
            <a:r>
              <a:rPr lang="en-US" altLang="en-US" sz="1500" dirty="0">
                <a:latin typeface="Times New Roman" panose="02020603050405020304" pitchFamily="18" charset="0"/>
                <a:cs typeface="Times New Roman" panose="02020603050405020304" pitchFamily="18" charset="0"/>
              </a:rPr>
              <a:t>c[0, j] ← 0</a:t>
            </a:r>
          </a:p>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 for </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 1 </a:t>
            </a:r>
            <a:r>
              <a:rPr lang="en-US" altLang="en-US" sz="1500" b="1" dirty="0">
                <a:latin typeface="Times New Roman" panose="02020603050405020304" pitchFamily="18" charset="0"/>
                <a:cs typeface="Times New Roman" panose="02020603050405020304" pitchFamily="18" charset="0"/>
              </a:rPr>
              <a:t>to </a:t>
            </a:r>
            <a:r>
              <a:rPr lang="en-US" altLang="en-US" sz="1500" dirty="0">
                <a:latin typeface="Times New Roman" panose="02020603050405020304" pitchFamily="18" charset="0"/>
                <a:cs typeface="Times New Roman" panose="02020603050405020304" pitchFamily="18" charset="0"/>
              </a:rPr>
              <a:t>m</a:t>
            </a:r>
          </a:p>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       do for </a:t>
            </a:r>
            <a:r>
              <a:rPr lang="en-US" altLang="en-US" sz="1500" dirty="0">
                <a:latin typeface="Times New Roman" panose="02020603050405020304" pitchFamily="18" charset="0"/>
                <a:cs typeface="Times New Roman" panose="02020603050405020304" pitchFamily="18" charset="0"/>
              </a:rPr>
              <a:t>j ← 1 </a:t>
            </a:r>
            <a:r>
              <a:rPr lang="en-US" altLang="en-US" sz="1500" b="1" dirty="0">
                <a:latin typeface="Times New Roman" panose="02020603050405020304" pitchFamily="18" charset="0"/>
                <a:cs typeface="Times New Roman" panose="02020603050405020304" pitchFamily="18" charset="0"/>
              </a:rPr>
              <a:t>to </a:t>
            </a:r>
            <a:r>
              <a:rPr lang="en-US" altLang="en-US" sz="1500" dirty="0">
                <a:latin typeface="Times New Roman" panose="02020603050405020304" pitchFamily="18" charset="0"/>
                <a:cs typeface="Times New Roman" panose="02020603050405020304" pitchFamily="18" charset="0"/>
              </a:rPr>
              <a:t>n</a:t>
            </a:r>
          </a:p>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 	          do if </a:t>
            </a:r>
            <a:r>
              <a:rPr lang="en-US" altLang="en-US" sz="1500" dirty="0">
                <a:latin typeface="Times New Roman" panose="02020603050405020304" pitchFamily="18" charset="0"/>
                <a:cs typeface="Times New Roman" panose="02020603050405020304" pitchFamily="18" charset="0"/>
              </a:rPr>
              <a:t>x</a:t>
            </a:r>
            <a:r>
              <a:rPr lang="en-US" altLang="en-US" sz="1500" baseline="-25000" dirty="0">
                <a:latin typeface="Times New Roman" panose="02020603050405020304" pitchFamily="18" charset="0"/>
                <a:cs typeface="Times New Roman" panose="02020603050405020304" pitchFamily="18" charset="0"/>
              </a:rPr>
              <a:t>i </a:t>
            </a:r>
            <a:r>
              <a:rPr lang="en-US" altLang="en-US" sz="1500" dirty="0">
                <a:latin typeface="Times New Roman" panose="02020603050405020304" pitchFamily="18" charset="0"/>
                <a:cs typeface="Times New Roman" panose="02020603050405020304" pitchFamily="18" charset="0"/>
              </a:rPr>
              <a:t>= </a:t>
            </a:r>
            <a:r>
              <a:rPr lang="en-US" altLang="en-US" sz="1500" dirty="0" err="1">
                <a:latin typeface="Times New Roman" panose="02020603050405020304" pitchFamily="18" charset="0"/>
                <a:cs typeface="Times New Roman" panose="02020603050405020304" pitchFamily="18" charset="0"/>
              </a:rPr>
              <a:t>y</a:t>
            </a:r>
            <a:r>
              <a:rPr lang="en-US" altLang="en-US" sz="1500" baseline="-25000" dirty="0" err="1">
                <a:latin typeface="Times New Roman" panose="02020603050405020304" pitchFamily="18" charset="0"/>
                <a:cs typeface="Times New Roman" panose="02020603050405020304" pitchFamily="18" charset="0"/>
              </a:rPr>
              <a:t>j</a:t>
            </a:r>
            <a:endParaRPr lang="en-US" altLang="en-US" sz="1500" baseline="-25000" dirty="0">
              <a:latin typeface="Times New Roman" panose="02020603050405020304" pitchFamily="18" charset="0"/>
              <a:cs typeface="Times New Roman" panose="02020603050405020304" pitchFamily="18" charset="0"/>
            </a:endParaRPr>
          </a:p>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 		     then </a:t>
            </a:r>
            <a:r>
              <a:rPr lang="en-US" altLang="en-US" sz="1500" dirty="0">
                <a:latin typeface="Times New Roman" panose="02020603050405020304" pitchFamily="18" charset="0"/>
                <a:cs typeface="Times New Roman" panose="02020603050405020304" pitchFamily="18" charset="0"/>
              </a:rPr>
              <a:t>c[</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j] ← c[</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- 1, j - 1] + 1</a:t>
            </a:r>
          </a:p>
          <a:p>
            <a:pPr marL="285750" indent="-285750">
              <a:buFontTx/>
              <a:buAutoNum type="arabicPeriod"/>
            </a:pPr>
            <a:r>
              <a:rPr lang="en-US" altLang="en-US" sz="1500" dirty="0">
                <a:latin typeface="Times New Roman" panose="02020603050405020304" pitchFamily="18" charset="0"/>
                <a:cs typeface="Times New Roman" panose="02020603050405020304" pitchFamily="18" charset="0"/>
              </a:rPr>
              <a:t> 			 b[</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j ] ← “    ”</a:t>
            </a:r>
          </a:p>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 		     else if </a:t>
            </a:r>
            <a:r>
              <a:rPr lang="en-US" altLang="en-US" sz="1500" dirty="0">
                <a:latin typeface="Times New Roman" panose="02020603050405020304" pitchFamily="18" charset="0"/>
                <a:cs typeface="Times New Roman" panose="02020603050405020304" pitchFamily="18" charset="0"/>
              </a:rPr>
              <a:t>c[</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- 1, j] ≥ c[</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j - 1]</a:t>
            </a:r>
          </a:p>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 			   then </a:t>
            </a:r>
            <a:r>
              <a:rPr lang="en-US" altLang="en-US" sz="1500" dirty="0">
                <a:latin typeface="Times New Roman" panose="02020603050405020304" pitchFamily="18" charset="0"/>
                <a:cs typeface="Times New Roman" panose="02020603050405020304" pitchFamily="18" charset="0"/>
              </a:rPr>
              <a:t>c[</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j] ← c[</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- 1, j]</a:t>
            </a:r>
          </a:p>
          <a:p>
            <a:pPr marL="285750" indent="-285750">
              <a:buFontTx/>
              <a:buAutoNum type="arabicPeriod"/>
            </a:pPr>
            <a:r>
              <a:rPr lang="en-US" altLang="en-US" sz="1500" dirty="0">
                <a:latin typeface="Times New Roman" panose="02020603050405020304" pitchFamily="18" charset="0"/>
                <a:cs typeface="Times New Roman" panose="02020603050405020304" pitchFamily="18" charset="0"/>
              </a:rPr>
              <a:t> 			            b[</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j] ← “↑”</a:t>
            </a:r>
          </a:p>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 			   else </a:t>
            </a:r>
            <a:r>
              <a:rPr lang="en-US" altLang="en-US" sz="1500" dirty="0">
                <a:latin typeface="Times New Roman" panose="02020603050405020304" pitchFamily="18" charset="0"/>
                <a:cs typeface="Times New Roman" panose="02020603050405020304" pitchFamily="18" charset="0"/>
              </a:rPr>
              <a:t>c[</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j] ← c[</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j - 1]</a:t>
            </a:r>
          </a:p>
          <a:p>
            <a:pPr marL="285750" indent="-285750">
              <a:buFontTx/>
              <a:buAutoNum type="arabicPeriod"/>
            </a:pPr>
            <a:r>
              <a:rPr lang="en-US" altLang="en-US" sz="1500" dirty="0">
                <a:latin typeface="Times New Roman" panose="02020603050405020304" pitchFamily="18" charset="0"/>
                <a:cs typeface="Times New Roman" panose="02020603050405020304" pitchFamily="18" charset="0"/>
              </a:rPr>
              <a:t> 			           b[</a:t>
            </a:r>
            <a:r>
              <a:rPr lang="en-US" altLang="en-US" sz="1500" dirty="0" err="1">
                <a:latin typeface="Times New Roman" panose="02020603050405020304" pitchFamily="18" charset="0"/>
                <a:cs typeface="Times New Roman" panose="02020603050405020304" pitchFamily="18" charset="0"/>
              </a:rPr>
              <a:t>i</a:t>
            </a:r>
            <a:r>
              <a:rPr lang="en-US" altLang="en-US" sz="1500" dirty="0">
                <a:latin typeface="Times New Roman" panose="02020603050405020304" pitchFamily="18" charset="0"/>
                <a:cs typeface="Times New Roman" panose="02020603050405020304" pitchFamily="18" charset="0"/>
              </a:rPr>
              <a:t>, j] ← “←”</a:t>
            </a:r>
          </a:p>
          <a:p>
            <a:pPr marL="285750" indent="-285750">
              <a:buFontTx/>
              <a:buAutoNum type="arabicPeriod"/>
            </a:pPr>
            <a:r>
              <a:rPr lang="en-US" altLang="en-US" sz="1500" b="1" dirty="0">
                <a:latin typeface="Times New Roman" panose="02020603050405020304" pitchFamily="18" charset="0"/>
                <a:cs typeface="Times New Roman" panose="02020603050405020304" pitchFamily="18" charset="0"/>
              </a:rPr>
              <a:t>return </a:t>
            </a:r>
            <a:r>
              <a:rPr lang="en-US" altLang="en-US" sz="1500" dirty="0">
                <a:latin typeface="Times New Roman" panose="02020603050405020304" pitchFamily="18" charset="0"/>
                <a:cs typeface="Times New Roman" panose="02020603050405020304" pitchFamily="18" charset="0"/>
              </a:rPr>
              <a:t>c and b</a:t>
            </a:r>
          </a:p>
        </p:txBody>
      </p:sp>
      <p:sp>
        <p:nvSpPr>
          <p:cNvPr id="657412" name="Line 4"/>
          <p:cNvSpPr>
            <a:spLocks noChangeShapeType="1"/>
          </p:cNvSpPr>
          <p:nvPr/>
        </p:nvSpPr>
        <p:spPr bwMode="auto">
          <a:xfrm flipH="1" flipV="1">
            <a:off x="4270177" y="3719512"/>
            <a:ext cx="139304" cy="1774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350">
              <a:solidFill>
                <a:prstClr val="black"/>
              </a:solidFill>
              <a:latin typeface="Calibri" panose="020F0502020204030204"/>
            </a:endParaRPr>
          </a:p>
        </p:txBody>
      </p:sp>
      <p:sp>
        <p:nvSpPr>
          <p:cNvPr id="657413" name="AutoShape 5"/>
          <p:cNvSpPr>
            <a:spLocks/>
          </p:cNvSpPr>
          <p:nvPr/>
        </p:nvSpPr>
        <p:spPr bwMode="auto">
          <a:xfrm>
            <a:off x="3613547" y="1795464"/>
            <a:ext cx="128588" cy="1017985"/>
          </a:xfrm>
          <a:prstGeom prst="rightBrace">
            <a:avLst>
              <a:gd name="adj1" fmla="val 6597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
        <p:nvSpPr>
          <p:cNvPr id="657414" name="Text Box 6"/>
          <p:cNvSpPr txBox="1">
            <a:spLocks noChangeArrowheads="1"/>
          </p:cNvSpPr>
          <p:nvPr/>
        </p:nvSpPr>
        <p:spPr bwMode="auto">
          <a:xfrm>
            <a:off x="3784997" y="2071688"/>
            <a:ext cx="370486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rPr>
              <a:t>The length of the LCS if one of the sequences</a:t>
            </a:r>
          </a:p>
          <a:p>
            <a:pPr defTabSz="685800">
              <a:spcBef>
                <a:spcPct val="0"/>
              </a:spcBef>
              <a:buNone/>
            </a:pPr>
            <a:r>
              <a:rPr lang="en-US" altLang="en-US" sz="1350">
                <a:solidFill>
                  <a:prstClr val="black"/>
                </a:solidFill>
              </a:rPr>
              <a:t>is empty is zero</a:t>
            </a:r>
          </a:p>
        </p:txBody>
      </p:sp>
      <p:sp>
        <p:nvSpPr>
          <p:cNvPr id="657415" name="AutoShape 7"/>
          <p:cNvSpPr>
            <a:spLocks/>
          </p:cNvSpPr>
          <p:nvPr/>
        </p:nvSpPr>
        <p:spPr bwMode="auto">
          <a:xfrm>
            <a:off x="5790010" y="3203972"/>
            <a:ext cx="75009" cy="803672"/>
          </a:xfrm>
          <a:prstGeom prst="rightBrace">
            <a:avLst>
              <a:gd name="adj1" fmla="val 8928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
        <p:nvSpPr>
          <p:cNvPr id="657416" name="Text Box 8"/>
          <p:cNvSpPr txBox="1">
            <a:spLocks noChangeArrowheads="1"/>
          </p:cNvSpPr>
          <p:nvPr/>
        </p:nvSpPr>
        <p:spPr bwMode="auto">
          <a:xfrm>
            <a:off x="5895976" y="3444478"/>
            <a:ext cx="129875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rPr>
              <a:t>Case 1: x</a:t>
            </a:r>
            <a:r>
              <a:rPr lang="en-US" altLang="en-US" sz="1350" baseline="-25000">
                <a:solidFill>
                  <a:prstClr val="black"/>
                </a:solidFill>
              </a:rPr>
              <a:t>i</a:t>
            </a:r>
            <a:r>
              <a:rPr lang="en-US" altLang="en-US" sz="1350">
                <a:solidFill>
                  <a:prstClr val="black"/>
                </a:solidFill>
              </a:rPr>
              <a:t> = y</a:t>
            </a:r>
            <a:r>
              <a:rPr lang="en-US" altLang="en-US" sz="1350" baseline="-25000">
                <a:solidFill>
                  <a:prstClr val="black"/>
                </a:solidFill>
              </a:rPr>
              <a:t>j</a:t>
            </a:r>
            <a:r>
              <a:rPr lang="en-US" altLang="en-US" sz="1350">
                <a:solidFill>
                  <a:prstClr val="black"/>
                </a:solidFill>
              </a:rPr>
              <a:t> </a:t>
            </a:r>
          </a:p>
        </p:txBody>
      </p:sp>
      <p:sp>
        <p:nvSpPr>
          <p:cNvPr id="657417" name="AutoShape 9"/>
          <p:cNvSpPr>
            <a:spLocks/>
          </p:cNvSpPr>
          <p:nvPr/>
        </p:nvSpPr>
        <p:spPr bwMode="auto">
          <a:xfrm>
            <a:off x="5806679" y="4064198"/>
            <a:ext cx="58340" cy="1206104"/>
          </a:xfrm>
          <a:prstGeom prst="rightBrace">
            <a:avLst>
              <a:gd name="adj1" fmla="val 17228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endParaRPr lang="en-US" altLang="en-US" sz="1350">
              <a:solidFill>
                <a:prstClr val="black"/>
              </a:solidFill>
            </a:endParaRPr>
          </a:p>
        </p:txBody>
      </p:sp>
      <p:sp>
        <p:nvSpPr>
          <p:cNvPr id="657418" name="Text Box 10"/>
          <p:cNvSpPr txBox="1">
            <a:spLocks noChangeArrowheads="1"/>
          </p:cNvSpPr>
          <p:nvPr/>
        </p:nvSpPr>
        <p:spPr bwMode="auto">
          <a:xfrm>
            <a:off x="5895975" y="4595813"/>
            <a:ext cx="12923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350">
                <a:solidFill>
                  <a:prstClr val="black"/>
                </a:solidFill>
              </a:rPr>
              <a:t>Case 2: x</a:t>
            </a:r>
            <a:r>
              <a:rPr lang="en-US" altLang="en-US" sz="1350" baseline="-25000">
                <a:solidFill>
                  <a:prstClr val="black"/>
                </a:solidFill>
              </a:rPr>
              <a:t>i</a:t>
            </a:r>
            <a:r>
              <a:rPr lang="en-US" altLang="en-US" sz="1350">
                <a:solidFill>
                  <a:prstClr val="black"/>
                </a:solidFill>
              </a:rPr>
              <a:t> </a:t>
            </a:r>
            <a:r>
              <a:rPr lang="en-US" altLang="en-US" sz="1350">
                <a:solidFill>
                  <a:prstClr val="black"/>
                </a:solidFill>
                <a:sym typeface="Symbol" panose="05050102010706020507" pitchFamily="18" charset="2"/>
              </a:rPr>
              <a:t></a:t>
            </a:r>
            <a:r>
              <a:rPr lang="en-US" altLang="en-US" sz="1350">
                <a:solidFill>
                  <a:prstClr val="black"/>
                </a:solidFill>
              </a:rPr>
              <a:t> y</a:t>
            </a:r>
            <a:r>
              <a:rPr lang="en-US" altLang="en-US" sz="1350" baseline="-25000">
                <a:solidFill>
                  <a:prstClr val="black"/>
                </a:solidFill>
              </a:rPr>
              <a:t>j</a:t>
            </a:r>
            <a:r>
              <a:rPr lang="en-US" altLang="en-US" sz="1350">
                <a:solidFill>
                  <a:prstClr val="black"/>
                </a:solidFill>
              </a:rPr>
              <a:t> </a:t>
            </a:r>
          </a:p>
        </p:txBody>
      </p:sp>
      <p:sp>
        <p:nvSpPr>
          <p:cNvPr id="657419" name="Text Box 11"/>
          <p:cNvSpPr txBox="1">
            <a:spLocks noChangeArrowheads="1"/>
          </p:cNvSpPr>
          <p:nvPr/>
        </p:nvSpPr>
        <p:spPr bwMode="auto">
          <a:xfrm>
            <a:off x="5103019" y="5326856"/>
            <a:ext cx="24416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800" b="1" dirty="0">
                <a:solidFill>
                  <a:srgbClr val="FF0000"/>
                </a:solidFill>
                <a:sym typeface="Symbol" panose="05050102010706020507" pitchFamily="18" charset="2"/>
              </a:rPr>
              <a:t>Running time: </a:t>
            </a:r>
            <a:r>
              <a:rPr lang="en-US" altLang="en-US" sz="1800" b="1" dirty="0">
                <a:solidFill>
                  <a:srgbClr val="FF0000"/>
                </a:solidFill>
                <a:latin typeface="Comic Sans MS" panose="030F0702030302020204" pitchFamily="66" charset="0"/>
                <a:sym typeface="Symbol" panose="05050102010706020507" pitchFamily="18" charset="2"/>
              </a:rPr>
              <a:t>(</a:t>
            </a:r>
            <a:r>
              <a:rPr lang="en-US" altLang="en-US" sz="1800" b="1" dirty="0" err="1">
                <a:solidFill>
                  <a:srgbClr val="FF0000"/>
                </a:solidFill>
                <a:latin typeface="Comic Sans MS" panose="030F0702030302020204" pitchFamily="66" charset="0"/>
                <a:sym typeface="Symbol" panose="05050102010706020507" pitchFamily="18" charset="2"/>
              </a:rPr>
              <a:t>mn</a:t>
            </a:r>
            <a:r>
              <a:rPr lang="en-US" altLang="en-US" sz="1800" b="1" dirty="0">
                <a:solidFill>
                  <a:srgbClr val="FF0000"/>
                </a:solidFill>
                <a:latin typeface="Comic Sans MS" panose="030F0702030302020204" pitchFamily="66" charset="0"/>
                <a:sym typeface="Symbol" panose="05050102010706020507" pitchFamily="18" charset="2"/>
              </a:rPr>
              <a:t>)</a:t>
            </a:r>
          </a:p>
        </p:txBody>
      </p:sp>
    </p:spTree>
    <p:extLst>
      <p:ext uri="{BB962C8B-B14F-4D97-AF65-F5344CB8AC3E}">
        <p14:creationId xmlns:p14="http://schemas.microsoft.com/office/powerpoint/2010/main" val="959752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74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74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74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741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74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74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5741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7411">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57411">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7411">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741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741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74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74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657411">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7411">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7411">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57411">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7411">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57411">
                                            <p:txEl>
                                              <p:pRg st="14" end="14"/>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574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741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7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2" grpId="0" animBg="1"/>
      <p:bldP spid="657413" grpId="0" animBg="1"/>
      <p:bldP spid="657414" grpId="0"/>
      <p:bldP spid="657415" grpId="0" animBg="1"/>
      <p:bldP spid="657416" grpId="0"/>
      <p:bldP spid="657417" grpId="0" animBg="1"/>
      <p:bldP spid="657418" grpId="0"/>
      <p:bldP spid="6574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idx="4294967295"/>
          </p:nvPr>
        </p:nvSpPr>
        <p:spPr>
          <a:xfrm>
            <a:off x="1143000" y="932260"/>
            <a:ext cx="6172200" cy="679847"/>
          </a:xfrm>
        </p:spPr>
        <p:txBody>
          <a:bodyPr>
            <a:normAutofit/>
          </a:bodyPr>
          <a:lstStyle/>
          <a:p>
            <a:pPr eaLnBrk="1" hangingPunct="1"/>
            <a:r>
              <a:rPr lang="en-US" altLang="en-US" sz="2100" b="1" u="sng" dirty="0">
                <a:solidFill>
                  <a:srgbClr val="FF0000"/>
                </a:solidFill>
                <a:latin typeface="Times New Roman" panose="02020603050405020304" pitchFamily="18" charset="0"/>
                <a:cs typeface="Times New Roman" panose="02020603050405020304" pitchFamily="18" charset="0"/>
              </a:rPr>
              <a:t>PRINT-LCS(b, X, </a:t>
            </a:r>
            <a:r>
              <a:rPr lang="en-US" altLang="en-US" sz="2100" b="1" u="sng" dirty="0" err="1">
                <a:solidFill>
                  <a:srgbClr val="FF0000"/>
                </a:solidFill>
                <a:latin typeface="Times New Roman" panose="02020603050405020304" pitchFamily="18" charset="0"/>
                <a:cs typeface="Times New Roman" panose="02020603050405020304" pitchFamily="18" charset="0"/>
              </a:rPr>
              <a:t>i</a:t>
            </a:r>
            <a:r>
              <a:rPr lang="en-US" altLang="en-US" sz="2100" b="1" u="sng" dirty="0">
                <a:solidFill>
                  <a:srgbClr val="FF0000"/>
                </a:solidFill>
                <a:latin typeface="Times New Roman" panose="02020603050405020304" pitchFamily="18" charset="0"/>
                <a:cs typeface="Times New Roman" panose="02020603050405020304" pitchFamily="18" charset="0"/>
              </a:rPr>
              <a:t>, j)</a:t>
            </a:r>
          </a:p>
        </p:txBody>
      </p:sp>
      <p:sp>
        <p:nvSpPr>
          <p:cNvPr id="660483" name="Rectangle 3"/>
          <p:cNvSpPr>
            <a:spLocks noGrp="1" noChangeArrowheads="1"/>
          </p:cNvSpPr>
          <p:nvPr>
            <p:ph type="body" idx="4294967295"/>
          </p:nvPr>
        </p:nvSpPr>
        <p:spPr>
          <a:xfrm>
            <a:off x="1518048" y="1791891"/>
            <a:ext cx="6482953" cy="4032647"/>
          </a:xfrm>
        </p:spPr>
        <p:txBody>
          <a:bodyPr/>
          <a:lstStyle/>
          <a:p>
            <a:pPr marL="400050" indent="-400050">
              <a:buFontTx/>
              <a:buAutoNum type="arabicPeriod"/>
            </a:pPr>
            <a:r>
              <a:rPr lang="en-US" altLang="en-US" sz="1800" b="1" dirty="0">
                <a:latin typeface="Times New Roman" panose="02020603050405020304" pitchFamily="18" charset="0"/>
                <a:cs typeface="Times New Roman" panose="02020603050405020304" pitchFamily="18" charset="0"/>
              </a:rPr>
              <a:t> if </a:t>
            </a:r>
            <a:r>
              <a:rPr lang="en-US" altLang="en-US" sz="1800" dirty="0" err="1">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 0 or j = 0</a:t>
            </a:r>
          </a:p>
          <a:p>
            <a:pPr marL="400050" indent="-400050">
              <a:buFontTx/>
              <a:buAutoNum type="arabicPeriod"/>
            </a:pPr>
            <a:r>
              <a:rPr lang="en-US" altLang="en-US" sz="1800" b="1" dirty="0">
                <a:latin typeface="Times New Roman" panose="02020603050405020304" pitchFamily="18" charset="0"/>
                <a:cs typeface="Times New Roman" panose="02020603050405020304" pitchFamily="18" charset="0"/>
              </a:rPr>
              <a:t>      then return</a:t>
            </a:r>
          </a:p>
          <a:p>
            <a:pPr marL="400050" indent="-400050">
              <a:buFontTx/>
              <a:buAutoNum type="arabicPeriod"/>
            </a:pPr>
            <a:r>
              <a:rPr lang="en-US" altLang="en-US" sz="1800" b="1" dirty="0">
                <a:latin typeface="Times New Roman" panose="02020603050405020304" pitchFamily="18" charset="0"/>
                <a:cs typeface="Times New Roman" panose="02020603050405020304" pitchFamily="18" charset="0"/>
              </a:rPr>
              <a:t> if </a:t>
            </a:r>
            <a:r>
              <a:rPr lang="en-US" altLang="en-US" sz="1800" dirty="0">
                <a:latin typeface="Times New Roman" panose="02020603050405020304" pitchFamily="18" charset="0"/>
                <a:cs typeface="Times New Roman" panose="02020603050405020304" pitchFamily="18" charset="0"/>
              </a:rPr>
              <a:t>b[</a:t>
            </a:r>
            <a:r>
              <a:rPr lang="en-US" altLang="en-US" sz="1800" dirty="0" err="1">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j] = “   ”</a:t>
            </a:r>
          </a:p>
          <a:p>
            <a:pPr marL="400050" indent="-400050">
              <a:buFontTx/>
              <a:buAutoNum type="arabicPeriod"/>
            </a:pPr>
            <a:r>
              <a:rPr lang="en-US" altLang="en-US" sz="1800" b="1" dirty="0">
                <a:latin typeface="Times New Roman" panose="02020603050405020304" pitchFamily="18" charset="0"/>
                <a:cs typeface="Times New Roman" panose="02020603050405020304" pitchFamily="18" charset="0"/>
              </a:rPr>
              <a:t> 	 then </a:t>
            </a:r>
            <a:r>
              <a:rPr lang="en-US" altLang="en-US" sz="1800" dirty="0">
                <a:latin typeface="Times New Roman" panose="02020603050405020304" pitchFamily="18" charset="0"/>
                <a:cs typeface="Times New Roman" panose="02020603050405020304" pitchFamily="18" charset="0"/>
              </a:rPr>
              <a:t>PRINT-LCS(b, X, </a:t>
            </a:r>
            <a:r>
              <a:rPr lang="en-US" altLang="en-US" sz="1800" dirty="0" err="1">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- 1, j - 1)</a:t>
            </a:r>
          </a:p>
          <a:p>
            <a:pPr marL="400050" indent="-400050">
              <a:buFontTx/>
              <a:buAutoNum type="arabicPeriod"/>
            </a:pPr>
            <a:r>
              <a:rPr lang="en-US" altLang="en-US" sz="1800" dirty="0">
                <a:latin typeface="Times New Roman" panose="02020603050405020304" pitchFamily="18" charset="0"/>
                <a:cs typeface="Times New Roman" panose="02020603050405020304" pitchFamily="18" charset="0"/>
              </a:rPr>
              <a:t> 	         print x</a:t>
            </a:r>
            <a:r>
              <a:rPr lang="en-US" altLang="en-US" sz="1800" baseline="-25000" dirty="0">
                <a:latin typeface="Times New Roman" panose="02020603050405020304" pitchFamily="18" charset="0"/>
                <a:cs typeface="Times New Roman" panose="02020603050405020304" pitchFamily="18" charset="0"/>
              </a:rPr>
              <a:t>i</a:t>
            </a:r>
          </a:p>
          <a:p>
            <a:pPr marL="400050" indent="-400050">
              <a:buFontTx/>
              <a:buAutoNum type="arabicPeriod"/>
            </a:pPr>
            <a:r>
              <a:rPr lang="en-US" altLang="en-US" sz="1800" b="1" dirty="0">
                <a:latin typeface="Times New Roman" panose="02020603050405020304" pitchFamily="18" charset="0"/>
                <a:cs typeface="Times New Roman" panose="02020603050405020304" pitchFamily="18" charset="0"/>
              </a:rPr>
              <a:t> </a:t>
            </a:r>
            <a:r>
              <a:rPr lang="en-US" altLang="en-US" sz="1800" b="1" dirty="0" err="1">
                <a:latin typeface="Times New Roman" panose="02020603050405020304" pitchFamily="18" charset="0"/>
                <a:cs typeface="Times New Roman" panose="02020603050405020304" pitchFamily="18" charset="0"/>
              </a:rPr>
              <a:t>elseif</a:t>
            </a:r>
            <a:r>
              <a:rPr lang="en-US" altLang="en-US" sz="1800" b="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b[</a:t>
            </a:r>
            <a:r>
              <a:rPr lang="en-US" altLang="en-US" sz="1800" dirty="0" err="1">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j] = “↑”</a:t>
            </a:r>
          </a:p>
          <a:p>
            <a:pPr marL="400050" indent="-400050">
              <a:buFontTx/>
              <a:buAutoNum type="arabicPeriod"/>
            </a:pPr>
            <a:r>
              <a:rPr lang="en-US" altLang="en-US" sz="1800" b="1" dirty="0">
                <a:latin typeface="Times New Roman" panose="02020603050405020304" pitchFamily="18" charset="0"/>
                <a:cs typeface="Times New Roman" panose="02020603050405020304" pitchFamily="18" charset="0"/>
              </a:rPr>
              <a:t> 	        then </a:t>
            </a:r>
            <a:r>
              <a:rPr lang="en-US" altLang="en-US" sz="1800" dirty="0">
                <a:latin typeface="Times New Roman" panose="02020603050405020304" pitchFamily="18" charset="0"/>
                <a:cs typeface="Times New Roman" panose="02020603050405020304" pitchFamily="18" charset="0"/>
              </a:rPr>
              <a:t>PRINT-LCS(b, X, </a:t>
            </a:r>
            <a:r>
              <a:rPr lang="en-US" altLang="en-US" sz="1800" dirty="0" err="1">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- 1, j)</a:t>
            </a:r>
          </a:p>
          <a:p>
            <a:pPr marL="400050" indent="-400050">
              <a:buFontTx/>
              <a:buAutoNum type="arabicPeriod"/>
            </a:pPr>
            <a:r>
              <a:rPr lang="en-US" altLang="en-US" sz="1800" b="1" dirty="0">
                <a:latin typeface="Times New Roman" panose="02020603050405020304" pitchFamily="18" charset="0"/>
                <a:cs typeface="Times New Roman" panose="02020603050405020304" pitchFamily="18" charset="0"/>
              </a:rPr>
              <a:t> 	        else </a:t>
            </a:r>
            <a:r>
              <a:rPr lang="en-US" altLang="en-US" sz="1800" dirty="0">
                <a:latin typeface="Times New Roman" panose="02020603050405020304" pitchFamily="18" charset="0"/>
                <a:cs typeface="Times New Roman" panose="02020603050405020304" pitchFamily="18" charset="0"/>
              </a:rPr>
              <a:t>PRINT-LCS(b, X, </a:t>
            </a:r>
            <a:r>
              <a:rPr lang="en-US" altLang="en-US" sz="1800" dirty="0" err="1">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j - 1)</a:t>
            </a:r>
          </a:p>
          <a:p>
            <a:pPr marL="400050" indent="-400050">
              <a:buNone/>
            </a:pPr>
            <a:endParaRPr lang="en-US" altLang="en-US" sz="1800" dirty="0">
              <a:latin typeface="Times New Roman" panose="02020603050405020304" pitchFamily="18" charset="0"/>
              <a:cs typeface="Times New Roman" panose="02020603050405020304" pitchFamily="18" charset="0"/>
            </a:endParaRPr>
          </a:p>
          <a:p>
            <a:pPr marL="400050" indent="-400050">
              <a:buNone/>
            </a:pPr>
            <a:r>
              <a:rPr lang="en-US" altLang="en-US" sz="1800" dirty="0">
                <a:latin typeface="Times New Roman" panose="02020603050405020304" pitchFamily="18" charset="0"/>
                <a:cs typeface="Times New Roman" panose="02020603050405020304" pitchFamily="18" charset="0"/>
              </a:rPr>
              <a:t>Initial call: PRINT-LCS(b, X, length[X], length[Y])</a:t>
            </a:r>
          </a:p>
        </p:txBody>
      </p:sp>
      <p:sp>
        <p:nvSpPr>
          <p:cNvPr id="660484" name="Line 4"/>
          <p:cNvSpPr>
            <a:spLocks noChangeShapeType="1"/>
          </p:cNvSpPr>
          <p:nvPr/>
        </p:nvSpPr>
        <p:spPr bwMode="auto">
          <a:xfrm flipH="1" flipV="1">
            <a:off x="3448267" y="2641132"/>
            <a:ext cx="171450" cy="18216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en-US" sz="1200">
              <a:solidFill>
                <a:prstClr val="black"/>
              </a:solidFill>
              <a:latin typeface="Calibri" panose="020F0502020204030204"/>
            </a:endParaRPr>
          </a:p>
        </p:txBody>
      </p:sp>
      <p:sp>
        <p:nvSpPr>
          <p:cNvPr id="660485" name="Text Box 5"/>
          <p:cNvSpPr txBox="1">
            <a:spLocks noChangeArrowheads="1"/>
          </p:cNvSpPr>
          <p:nvPr/>
        </p:nvSpPr>
        <p:spPr bwMode="auto">
          <a:xfrm>
            <a:off x="5590895" y="1718073"/>
            <a:ext cx="234551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defTabSz="685800">
              <a:spcBef>
                <a:spcPct val="0"/>
              </a:spcBef>
              <a:buNone/>
            </a:pPr>
            <a:r>
              <a:rPr lang="en-US" altLang="en-US" sz="1500" b="1" dirty="0">
                <a:solidFill>
                  <a:srgbClr val="1730E9"/>
                </a:solidFill>
                <a:sym typeface="Symbol" panose="05050102010706020507" pitchFamily="18" charset="2"/>
              </a:rPr>
              <a:t>Running time: </a:t>
            </a:r>
            <a:r>
              <a:rPr lang="en-US" altLang="en-US" sz="1500" b="1" dirty="0">
                <a:solidFill>
                  <a:srgbClr val="1730E9"/>
                </a:solidFill>
                <a:latin typeface="Comic Sans MS" panose="030F0702030302020204" pitchFamily="66" charset="0"/>
                <a:sym typeface="Symbol" panose="05050102010706020507" pitchFamily="18" charset="2"/>
              </a:rPr>
              <a:t>(m + n)</a:t>
            </a:r>
          </a:p>
        </p:txBody>
      </p:sp>
    </p:spTree>
    <p:extLst>
      <p:ext uri="{BB962C8B-B14F-4D97-AF65-F5344CB8AC3E}">
        <p14:creationId xmlns:p14="http://schemas.microsoft.com/office/powerpoint/2010/main" val="1653464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0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048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048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048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048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0483">
                                            <p:txEl>
                                              <p:pRg st="5" end="5"/>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60483">
                                            <p:txEl>
                                              <p:pRg st="6" end="6"/>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60483">
                                            <p:txEl>
                                              <p:pRg st="7" end="7"/>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60483">
                                            <p:txEl>
                                              <p:pRg st="9" end="9"/>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60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3" grpId="0" build="p"/>
      <p:bldP spid="660484" grpId="0" animBg="1"/>
      <p:bldP spid="660485"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1"/>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a:solidFill>
                  <a:schemeClr val="dk1"/>
                </a:solidFill>
                <a:latin typeface="Arial"/>
                <a:ea typeface="Arial"/>
                <a:cs typeface="Arial"/>
                <a:sym typeface="Arial"/>
              </a:rPr>
              <a:t>84</a:t>
            </a:fld>
            <a:endParaRPr/>
          </a:p>
        </p:txBody>
      </p:sp>
      <p:pic>
        <p:nvPicPr>
          <p:cNvPr id="566" name="Google Shape;566;p51" descr="LCS"/>
          <p:cNvPicPr preferRelativeResize="0"/>
          <p:nvPr/>
        </p:nvPicPr>
        <p:blipFill rotWithShape="1">
          <a:blip r:embed="rId3">
            <a:alphaModFix/>
          </a:blip>
          <a:srcRect/>
          <a:stretch/>
        </p:blipFill>
        <p:spPr>
          <a:xfrm>
            <a:off x="990600" y="2895600"/>
            <a:ext cx="7181850" cy="2286000"/>
          </a:xfrm>
          <a:prstGeom prst="rect">
            <a:avLst/>
          </a:prstGeom>
          <a:noFill/>
          <a:ln>
            <a:noFill/>
          </a:ln>
        </p:spPr>
      </p:pic>
      <p:sp>
        <p:nvSpPr>
          <p:cNvPr id="567" name="Google Shape;567;p51"/>
          <p:cNvSpPr txBox="1"/>
          <p:nvPr/>
        </p:nvSpPr>
        <p:spPr>
          <a:xfrm>
            <a:off x="1143000" y="1295400"/>
            <a:ext cx="7162800" cy="10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Example:</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Given two strings are  </a:t>
            </a:r>
            <a:r>
              <a:rPr lang="en-US" sz="2000" b="1" i="1" u="none">
                <a:solidFill>
                  <a:schemeClr val="dk1"/>
                </a:solidFill>
                <a:latin typeface="Calibri"/>
                <a:ea typeface="Calibri"/>
                <a:cs typeface="Calibri"/>
                <a:sym typeface="Calibri"/>
              </a:rPr>
              <a:t>X = BACDB</a:t>
            </a:r>
            <a:r>
              <a:rPr lang="en-US" sz="2000" b="0" i="0" u="none">
                <a:solidFill>
                  <a:schemeClr val="dk1"/>
                </a:solidFill>
                <a:latin typeface="Calibri"/>
                <a:ea typeface="Calibri"/>
                <a:cs typeface="Calibri"/>
                <a:sym typeface="Calibri"/>
              </a:rPr>
              <a:t> and </a:t>
            </a:r>
            <a:r>
              <a:rPr lang="en-US" sz="2000" b="1" i="1" u="none">
                <a:solidFill>
                  <a:schemeClr val="dk1"/>
                </a:solidFill>
                <a:latin typeface="Calibri"/>
                <a:ea typeface="Calibri"/>
                <a:cs typeface="Calibri"/>
                <a:sym typeface="Calibri"/>
              </a:rPr>
              <a:t>Y = BDCB</a:t>
            </a:r>
            <a:r>
              <a:rPr lang="en-US" sz="2000" b="0" i="0" u="none">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find the longest common subsequence.</a:t>
            </a:r>
            <a:endParaRPr/>
          </a:p>
        </p:txBody>
      </p:sp>
      <p:sp>
        <p:nvSpPr>
          <p:cNvPr id="568" name="Google Shape;568;p51"/>
          <p:cNvSpPr txBox="1"/>
          <p:nvPr/>
        </p:nvSpPr>
        <p:spPr>
          <a:xfrm>
            <a:off x="1752600" y="381000"/>
            <a:ext cx="59436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Times New Roman"/>
              <a:buNone/>
            </a:pPr>
            <a:r>
              <a:rPr lang="en-US" sz="2400" b="0" i="0" u="none">
                <a:solidFill>
                  <a:srgbClr val="C00000"/>
                </a:solidFill>
                <a:latin typeface="Times New Roman"/>
                <a:ea typeface="Times New Roman"/>
                <a:cs typeface="Times New Roman"/>
                <a:sym typeface="Times New Roman"/>
              </a:rPr>
              <a:t>Largest/Longest Common Subsequence (LCS)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a:solidFill>
                  <a:schemeClr val="dk1"/>
                </a:solidFill>
                <a:latin typeface="Arial"/>
                <a:ea typeface="Arial"/>
                <a:cs typeface="Arial"/>
                <a:sym typeface="Arial"/>
              </a:rPr>
              <a:t>85</a:t>
            </a:fld>
            <a:endParaRPr/>
          </a:p>
        </p:txBody>
      </p:sp>
      <p:sp>
        <p:nvSpPr>
          <p:cNvPr id="574" name="Google Shape;574;p52"/>
          <p:cNvSpPr txBox="1"/>
          <p:nvPr/>
        </p:nvSpPr>
        <p:spPr>
          <a:xfrm>
            <a:off x="2209800" y="228600"/>
            <a:ext cx="5048250" cy="1292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0" u="none">
                <a:solidFill>
                  <a:srgbClr val="C00000"/>
                </a:solidFill>
                <a:latin typeface="Calibri"/>
                <a:ea typeface="Calibri"/>
                <a:cs typeface="Calibri"/>
                <a:sym typeface="Calibri"/>
              </a:rPr>
              <a:t>Travelling Salesman Problem</a:t>
            </a:r>
            <a:endParaRPr/>
          </a:p>
          <a:p>
            <a:pPr marL="0" marR="0" lvl="0" indent="0" algn="l" rtl="0">
              <a:lnSpc>
                <a:spcPct val="100000"/>
              </a:lnSpc>
              <a:spcBef>
                <a:spcPts val="0"/>
              </a:spcBef>
              <a:spcAft>
                <a:spcPts val="0"/>
              </a:spcAft>
              <a:buClr>
                <a:srgbClr val="C00000"/>
              </a:buClr>
              <a:buSzPts val="1400"/>
              <a:buFont typeface="Calibri"/>
              <a:buNone/>
            </a:pPr>
            <a:r>
              <a:rPr lang="en-US" sz="1400" b="0" i="0" u="none">
                <a:solidFill>
                  <a:srgbClr val="C00000"/>
                </a:solidFill>
                <a:latin typeface="Calibri"/>
                <a:ea typeface="Calibri"/>
                <a:cs typeface="Calibri"/>
                <a:sym typeface="Calibri"/>
              </a:rPr>
              <a:t>(Ref. Horowithz Sahni , page no-319)</a:t>
            </a:r>
            <a:endParaRPr sz="1400" b="0" i="0" u="none">
              <a:solidFill>
                <a:srgbClr val="C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a:solidFill>
                <a:srgbClr val="C00000"/>
              </a:solidFill>
              <a:latin typeface="Calibri"/>
              <a:ea typeface="Calibri"/>
              <a:cs typeface="Calibri"/>
              <a:sym typeface="Calibri"/>
            </a:endParaRPr>
          </a:p>
        </p:txBody>
      </p:sp>
      <p:sp>
        <p:nvSpPr>
          <p:cNvPr id="575" name="Google Shape;575;p52"/>
          <p:cNvSpPr txBox="1"/>
          <p:nvPr/>
        </p:nvSpPr>
        <p:spPr>
          <a:xfrm>
            <a:off x="838200" y="1295400"/>
            <a:ext cx="7696200" cy="25860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dirty="0">
                <a:solidFill>
                  <a:schemeClr val="dk1"/>
                </a:solidFill>
                <a:latin typeface="Calibri"/>
                <a:ea typeface="Calibri"/>
                <a:cs typeface="Calibri"/>
                <a:sym typeface="Calibri"/>
              </a:rPr>
              <a:t>In the traveling salesman problem, a map of cities is given to the salesman and he has to visit all the cities only once and return to his starting point to complete the tour in such a way that the length of the tour is the shortest among all possible tours for this map. </a:t>
            </a:r>
            <a:endParaRPr dirty="0"/>
          </a:p>
          <a:p>
            <a:pPr marL="0" marR="0" lvl="0" indent="0" algn="l" rtl="0">
              <a:lnSpc>
                <a:spcPct val="100000"/>
              </a:lnSpc>
              <a:spcBef>
                <a:spcPts val="0"/>
              </a:spcBef>
              <a:spcAft>
                <a:spcPts val="0"/>
              </a:spcAft>
              <a:buClr>
                <a:schemeClr val="dk1"/>
              </a:buClr>
              <a:buSzPts val="1800"/>
              <a:buFont typeface="Calibri"/>
              <a:buNone/>
            </a:pPr>
            <a:r>
              <a:rPr lang="en-US" sz="1800" b="0" i="0" u="none" dirty="0">
                <a:solidFill>
                  <a:schemeClr val="dk1"/>
                </a:solidFill>
                <a:latin typeface="Calibri"/>
                <a:ea typeface="Calibri"/>
                <a:cs typeface="Calibri"/>
                <a:sym typeface="Calibri"/>
              </a:rPr>
              <a:t>Clearly starting from a given city, the salesman will have a total of (n-1)! Different sequences: </a:t>
            </a:r>
            <a:endParaRPr dirty="0"/>
          </a:p>
          <a:p>
            <a:pPr marL="0" marR="0" lvl="0" indent="0" algn="l" rtl="0">
              <a:lnSpc>
                <a:spcPct val="100000"/>
              </a:lnSpc>
              <a:spcBef>
                <a:spcPts val="0"/>
              </a:spcBef>
              <a:spcAft>
                <a:spcPts val="0"/>
              </a:spcAft>
              <a:buClr>
                <a:schemeClr val="dk1"/>
              </a:buClr>
              <a:buSzPts val="1800"/>
              <a:buFont typeface="Calibri"/>
              <a:buNone/>
            </a:pPr>
            <a:r>
              <a:rPr lang="en-US" sz="1800" b="0" i="0" u="none" dirty="0">
                <a:solidFill>
                  <a:schemeClr val="dk1"/>
                </a:solidFill>
                <a:latin typeface="Calibri"/>
                <a:ea typeface="Calibri"/>
                <a:cs typeface="Calibri"/>
                <a:sym typeface="Calibri"/>
              </a:rPr>
              <a:t>	If n = 2, A and B, there is no choice. </a:t>
            </a:r>
            <a:endParaRPr dirty="0"/>
          </a:p>
          <a:p>
            <a:pPr marL="0" marR="0" lvl="0" indent="0" algn="l" rtl="0">
              <a:lnSpc>
                <a:spcPct val="100000"/>
              </a:lnSpc>
              <a:spcBef>
                <a:spcPts val="0"/>
              </a:spcBef>
              <a:spcAft>
                <a:spcPts val="0"/>
              </a:spcAft>
              <a:buClr>
                <a:schemeClr val="dk1"/>
              </a:buClr>
              <a:buSzPts val="1800"/>
              <a:buFont typeface="Calibri"/>
              <a:buNone/>
            </a:pPr>
            <a:r>
              <a:rPr lang="en-US" sz="1800" b="0" i="0" u="none" dirty="0">
                <a:solidFill>
                  <a:schemeClr val="dk1"/>
                </a:solidFill>
                <a:latin typeface="Calibri"/>
                <a:ea typeface="Calibri"/>
                <a:cs typeface="Calibri"/>
                <a:sym typeface="Calibri"/>
              </a:rPr>
              <a:t>	If n = 3, i.e. he wants to visit three cities </a:t>
            </a:r>
            <a:endParaRPr dirty="0"/>
          </a:p>
          <a:p>
            <a:pPr marL="0" marR="0" lvl="0" indent="0" algn="l" rtl="0">
              <a:lnSpc>
                <a:spcPct val="100000"/>
              </a:lnSpc>
              <a:spcBef>
                <a:spcPts val="0"/>
              </a:spcBef>
              <a:spcAft>
                <a:spcPts val="0"/>
              </a:spcAft>
              <a:buClr>
                <a:schemeClr val="dk1"/>
              </a:buClr>
              <a:buSzPts val="1800"/>
              <a:buFont typeface="Calibri"/>
              <a:buNone/>
            </a:pPr>
            <a:r>
              <a:rPr lang="en-US" sz="1800" b="0" i="0" u="none" dirty="0">
                <a:solidFill>
                  <a:schemeClr val="dk1"/>
                </a:solidFill>
                <a:latin typeface="Calibri"/>
                <a:ea typeface="Calibri"/>
                <a:cs typeface="Calibri"/>
                <a:sym typeface="Calibri"/>
              </a:rPr>
              <a:t>	inclusive of the starting point, he has 2! Possible routes and so on. </a:t>
            </a:r>
            <a:endParaRPr dirty="0"/>
          </a:p>
        </p:txBody>
      </p:sp>
      <p:pic>
        <p:nvPicPr>
          <p:cNvPr id="3" name="Picture 2">
            <a:extLst>
              <a:ext uri="{FF2B5EF4-FFF2-40B4-BE49-F238E27FC236}">
                <a16:creationId xmlns:a16="http://schemas.microsoft.com/office/drawing/2014/main" id="{31471A86-0BC9-98DF-360C-24C866810E63}"/>
              </a:ext>
            </a:extLst>
          </p:cNvPr>
          <p:cNvPicPr>
            <a:picLocks noChangeAspect="1"/>
          </p:cNvPicPr>
          <p:nvPr/>
        </p:nvPicPr>
        <p:blipFill>
          <a:blip r:embed="rId3"/>
          <a:stretch>
            <a:fillRect/>
          </a:stretch>
        </p:blipFill>
        <p:spPr>
          <a:xfrm>
            <a:off x="1972188" y="4182082"/>
            <a:ext cx="6170745" cy="1380517"/>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3"/>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a:solidFill>
                  <a:schemeClr val="dk1"/>
                </a:solidFill>
                <a:latin typeface="Arial"/>
                <a:ea typeface="Arial"/>
                <a:cs typeface="Arial"/>
                <a:sym typeface="Arial"/>
              </a:rPr>
              <a:t>86</a:t>
            </a:fld>
            <a:endParaRPr/>
          </a:p>
        </p:txBody>
      </p:sp>
      <p:sp>
        <p:nvSpPr>
          <p:cNvPr id="581" name="Google Shape;581;p53"/>
          <p:cNvSpPr txBox="1"/>
          <p:nvPr/>
        </p:nvSpPr>
        <p:spPr>
          <a:xfrm>
            <a:off x="1676400" y="228600"/>
            <a:ext cx="6324600" cy="8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0" u="none">
                <a:solidFill>
                  <a:srgbClr val="C00000"/>
                </a:solidFill>
                <a:latin typeface="Calibri"/>
                <a:ea typeface="Calibri"/>
                <a:cs typeface="Calibri"/>
                <a:sym typeface="Calibri"/>
              </a:rPr>
              <a:t>Travelling Salesman Problem  </a:t>
            </a:r>
            <a:endParaRPr/>
          </a:p>
          <a:p>
            <a:pPr marL="0" marR="0" lvl="0" indent="0" algn="r" rtl="0">
              <a:lnSpc>
                <a:spcPct val="100000"/>
              </a:lnSpc>
              <a:spcBef>
                <a:spcPts val="0"/>
              </a:spcBef>
              <a:spcAft>
                <a:spcPts val="0"/>
              </a:spcAft>
              <a:buClr>
                <a:srgbClr val="C00000"/>
              </a:buClr>
              <a:buSzPts val="1400"/>
              <a:buFont typeface="Calibri"/>
              <a:buNone/>
            </a:pPr>
            <a:r>
              <a:rPr lang="en-US" sz="1400" b="0" i="0" u="none">
                <a:solidFill>
                  <a:srgbClr val="C00000"/>
                </a:solidFill>
                <a:latin typeface="Calibri"/>
                <a:ea typeface="Calibri"/>
                <a:cs typeface="Calibri"/>
                <a:sym typeface="Calibri"/>
              </a:rPr>
              <a:t>(Ref. Horowithz Sahni , page no-319)</a:t>
            </a:r>
            <a:endParaRPr/>
          </a:p>
        </p:txBody>
      </p:sp>
      <p:sp>
        <p:nvSpPr>
          <p:cNvPr id="582" name="Google Shape;582;p53"/>
          <p:cNvSpPr txBox="1"/>
          <p:nvPr/>
        </p:nvSpPr>
        <p:spPr>
          <a:xfrm>
            <a:off x="381000" y="1066800"/>
            <a:ext cx="8763000" cy="56943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Calibri"/>
              <a:buNone/>
            </a:pPr>
            <a:r>
              <a:rPr lang="en-US" sz="1400" b="1" i="0" u="none">
                <a:solidFill>
                  <a:schemeClr val="dk1"/>
                </a:solidFill>
                <a:latin typeface="Calibri"/>
                <a:ea typeface="Calibri"/>
                <a:cs typeface="Calibri"/>
                <a:sym typeface="Calibri"/>
              </a:rPr>
              <a:t>The Dynamic Programming proceeds as follows:- </a:t>
            </a:r>
            <a:endParaRPr/>
          </a:p>
          <a:p>
            <a:pPr marL="0" marR="0" lvl="0" indent="0" algn="l" rtl="0">
              <a:lnSpc>
                <a:spcPct val="100000"/>
              </a:lnSpc>
              <a:spcBef>
                <a:spcPts val="0"/>
              </a:spcBef>
              <a:spcAft>
                <a:spcPts val="0"/>
              </a:spcAft>
              <a:buClr>
                <a:schemeClr val="dk1"/>
              </a:buClr>
              <a:buSzPts val="1400"/>
              <a:buFont typeface="Times"/>
              <a:buNone/>
            </a:pPr>
            <a:endParaRPr sz="1400" b="1"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1" i="0" u="none">
                <a:solidFill>
                  <a:schemeClr val="dk1"/>
                </a:solidFill>
                <a:latin typeface="Calibri"/>
                <a:ea typeface="Calibri"/>
                <a:cs typeface="Calibri"/>
                <a:sym typeface="Calibri"/>
              </a:rPr>
              <a:t>Step-1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Consider the given travelling salesman problem in which he wants to find that route which has shortest 	distance. </a:t>
            </a:r>
            <a:endParaRPr/>
          </a:p>
          <a:p>
            <a:pPr marL="0" marR="0" lvl="0" indent="0" algn="l" rtl="0">
              <a:lnSpc>
                <a:spcPct val="100000"/>
              </a:lnSpc>
              <a:spcBef>
                <a:spcPts val="0"/>
              </a:spcBef>
              <a:spcAft>
                <a:spcPts val="0"/>
              </a:spcAft>
              <a:buClr>
                <a:schemeClr val="dk1"/>
              </a:buClr>
              <a:buSzPts val="1400"/>
              <a:buFont typeface="Calibri"/>
              <a:buNone/>
            </a:pPr>
            <a:r>
              <a:rPr lang="en-US" sz="1400" b="1" i="0" u="none">
                <a:solidFill>
                  <a:schemeClr val="dk1"/>
                </a:solidFill>
                <a:latin typeface="Calibri"/>
                <a:ea typeface="Calibri"/>
                <a:cs typeface="Calibri"/>
                <a:sym typeface="Calibri"/>
              </a:rPr>
              <a:t>Step-2</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Consider set of 0element, such that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g(2, Φ ) = c21	 g(3, Φ ) = c31 	g(4, Φ ) = c41 </a:t>
            </a:r>
            <a:endParaRPr/>
          </a:p>
          <a:p>
            <a:pPr marL="0" marR="0" lvl="0" indent="0" algn="l" rtl="0">
              <a:lnSpc>
                <a:spcPct val="100000"/>
              </a:lnSpc>
              <a:spcBef>
                <a:spcPts val="0"/>
              </a:spcBef>
              <a:spcAft>
                <a:spcPts val="0"/>
              </a:spcAft>
              <a:buClr>
                <a:schemeClr val="dk1"/>
              </a:buClr>
              <a:buSzPts val="1400"/>
              <a:buFont typeface="Calibri"/>
              <a:buNone/>
            </a:pPr>
            <a:r>
              <a:rPr lang="en-US" sz="1400" b="1" i="0" u="none">
                <a:solidFill>
                  <a:schemeClr val="dk1"/>
                </a:solidFill>
                <a:latin typeface="Calibri"/>
                <a:ea typeface="Calibri"/>
                <a:cs typeface="Calibri"/>
                <a:sym typeface="Calibri"/>
              </a:rPr>
              <a:t>Step-3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After completion of step-2, consider sets of 1 elements, such that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Set {2}: 		g(3,{2}) = c32 + g(2, Φ ) = c32 + c21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g(4,{2}) = c42 + g(2, Φ ) = c42 + c21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Set {3}:		g(2,{3}) = c23 + g(3, Φ ) = c23 + c31</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g(4,{3}) = c43 + g(3, Φ) = c43 + c31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Set {4}: 		g(2,{4}) = c24 + g(4, Φ ) = c24 + c41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g(3,{4}) = c34 + g(4, Φ ) = c34 + c41 </a:t>
            </a:r>
            <a:endParaRPr/>
          </a:p>
          <a:p>
            <a:pPr marL="0" marR="0" lvl="0" indent="0" algn="l" rtl="0">
              <a:lnSpc>
                <a:spcPct val="100000"/>
              </a:lnSpc>
              <a:spcBef>
                <a:spcPts val="0"/>
              </a:spcBef>
              <a:spcAft>
                <a:spcPts val="0"/>
              </a:spcAft>
              <a:buClr>
                <a:schemeClr val="dk1"/>
              </a:buClr>
              <a:buSzPts val="1400"/>
              <a:buFont typeface="Calibri"/>
              <a:buNone/>
            </a:pPr>
            <a:r>
              <a:rPr lang="en-US" sz="1400" b="1" i="0" u="none">
                <a:solidFill>
                  <a:schemeClr val="dk1"/>
                </a:solidFill>
                <a:latin typeface="Calibri"/>
                <a:ea typeface="Calibri"/>
                <a:cs typeface="Calibri"/>
                <a:sym typeface="Calibri"/>
              </a:rPr>
              <a:t>Step-4</a:t>
            </a:r>
            <a:r>
              <a:rPr lang="en-US" sz="1400" b="0" i="0" u="none">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After completion of step-3, consider sets of 2 elements, such that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Set {2,3}: 	g(4,{2,3}) = min {c42 + g(2,{3}), c43 + g(3,{2})}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Set {2,4}:	g(3,{2,4}) = min {c32 + g(2,{4}), c34 + g(4,{2})}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Set {3,4}: 	g(2,{3,4}) = min {c23 + g(3,{4}), c24 + g(4,{3})} </a:t>
            </a:r>
            <a:endParaRPr/>
          </a:p>
          <a:p>
            <a:pPr marL="0" marR="0" lvl="0" indent="0" algn="l" rtl="0">
              <a:lnSpc>
                <a:spcPct val="100000"/>
              </a:lnSpc>
              <a:spcBef>
                <a:spcPts val="0"/>
              </a:spcBef>
              <a:spcAft>
                <a:spcPts val="0"/>
              </a:spcAft>
              <a:buClr>
                <a:schemeClr val="dk1"/>
              </a:buClr>
              <a:buSzPts val="1400"/>
              <a:buFont typeface="Calibri"/>
              <a:buNone/>
            </a:pPr>
            <a:r>
              <a:rPr lang="en-US" sz="1400" b="1" i="0" u="none">
                <a:solidFill>
                  <a:schemeClr val="dk1"/>
                </a:solidFill>
                <a:latin typeface="Calibri"/>
                <a:ea typeface="Calibri"/>
                <a:cs typeface="Calibri"/>
                <a:sym typeface="Calibri"/>
              </a:rPr>
              <a:t>Step-5</a:t>
            </a:r>
            <a:r>
              <a:rPr lang="en-US" sz="1400" b="0" i="0" u="none">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After completion of step-4, Find the length of an optimal tour:</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f = g(1,{2,3,4}) = min { c12 + g(2,{3,4}), c13 + g(3,{2,4}), c14 + g(4,{2,3}) }</a:t>
            </a:r>
            <a:endParaRPr/>
          </a:p>
          <a:p>
            <a:pPr marL="0" marR="0" lvl="0" indent="0" algn="l" rtl="0">
              <a:lnSpc>
                <a:spcPct val="100000"/>
              </a:lnSpc>
              <a:spcBef>
                <a:spcPts val="0"/>
              </a:spcBef>
              <a:spcAft>
                <a:spcPts val="0"/>
              </a:spcAft>
              <a:buClr>
                <a:schemeClr val="dk1"/>
              </a:buClr>
              <a:buSzPts val="1400"/>
              <a:buFont typeface="Calibri"/>
              <a:buNone/>
            </a:pPr>
            <a:r>
              <a:rPr lang="en-US" sz="1400" b="1" i="0" u="none">
                <a:solidFill>
                  <a:schemeClr val="dk1"/>
                </a:solidFill>
                <a:latin typeface="Calibri"/>
                <a:ea typeface="Calibri"/>
                <a:cs typeface="Calibri"/>
                <a:sym typeface="Calibri"/>
              </a:rPr>
              <a:t> Step-6</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	 After completion of step-5, Find the Optimal TSP tour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a:solidFill>
                  <a:schemeClr val="dk1"/>
                </a:solidFill>
                <a:latin typeface="Arial"/>
                <a:ea typeface="Arial"/>
                <a:cs typeface="Arial"/>
                <a:sym typeface="Arial"/>
              </a:rPr>
              <a:t>87</a:t>
            </a:fld>
            <a:endParaRPr/>
          </a:p>
        </p:txBody>
      </p:sp>
      <p:sp>
        <p:nvSpPr>
          <p:cNvPr id="588" name="Google Shape;588;p54"/>
          <p:cNvSpPr txBox="1"/>
          <p:nvPr/>
        </p:nvSpPr>
        <p:spPr>
          <a:xfrm>
            <a:off x="147501" y="539296"/>
            <a:ext cx="8656865" cy="64632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Calibri"/>
              <a:buNone/>
            </a:pPr>
            <a:r>
              <a:rPr lang="en-US" sz="1400" dirty="0"/>
              <a:t>Consider the directed graph of Figure (a). The edge lengths are given by matrix c of Figure (b) . </a:t>
            </a:r>
            <a:r>
              <a:rPr lang="en-US" sz="1400" b="1" i="0" u="none" dirty="0">
                <a:solidFill>
                  <a:schemeClr val="dk1"/>
                </a:solidFill>
                <a:latin typeface="Calibri"/>
                <a:ea typeface="Calibri"/>
                <a:cs typeface="Calibri"/>
                <a:sym typeface="Calibri"/>
              </a:rPr>
              <a:t>Solve the TSP problem for the given Distance matrix.</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g(2, Φ ) = c21 = 1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g(3, Φ ) = c31 = 15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g(4, Φ ) = c41 = 6 </a:t>
            </a:r>
          </a:p>
          <a:p>
            <a:pPr marL="0" marR="0" lvl="0" indent="0" algn="l" rtl="0">
              <a:lnSpc>
                <a:spcPct val="100000"/>
              </a:lnSpc>
              <a:spcBef>
                <a:spcPts val="0"/>
              </a:spcBef>
              <a:spcAft>
                <a:spcPts val="0"/>
              </a:spcAft>
              <a:buClr>
                <a:schemeClr val="dk1"/>
              </a:buClr>
              <a:buSzPts val="1400"/>
              <a:buFont typeface="Calibri"/>
              <a:buNone/>
            </a:pPr>
            <a:endParaRPr dirty="0"/>
          </a:p>
          <a:p>
            <a:pPr marL="0" marR="0" lvl="0" indent="0" algn="l" rtl="0">
              <a:lnSpc>
                <a:spcPct val="100000"/>
              </a:lnSpc>
              <a:spcBef>
                <a:spcPts val="0"/>
              </a:spcBef>
              <a:spcAft>
                <a:spcPts val="0"/>
              </a:spcAft>
              <a:buClr>
                <a:schemeClr val="dk1"/>
              </a:buClr>
              <a:buSzPts val="1400"/>
              <a:buFont typeface="Times"/>
              <a:buNone/>
            </a:pPr>
            <a:r>
              <a:rPr lang="en-IN" sz="1400" b="1" dirty="0"/>
              <a:t>Using (5.21), we obtain</a:t>
            </a:r>
            <a:endParaRPr sz="1400" b="1"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k = 1, consider sets of 1 element: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Set {2}:	g(3,{2}) = c32 + g(2, Φ ) = c32 + c21 = 7 + 1 = 8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	g(4,{2}) = c42 + g(2, Φ ) = c42 + c21 = 3 + 1 = 4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Set {3}: 	g(2,{3}) = c23 + g(3, Φ ) = c23 + c31 = 6 + 15 = 21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	g(4,{3}) = c43 + g(3, Φ) = c43 + c31 = 12 + 15 = 27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Set {4}:	g(2,{4}) = c24 + g(4, Φ ) = c24 + c41 = 4 + 6 = 10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	g(3,{4}) = c34 + g(4, Φ ) = c34 + c41 = 8 + 6 = 14 </a:t>
            </a:r>
          </a:p>
          <a:p>
            <a:pPr marL="0" marR="0" lvl="0" indent="0" algn="l" rtl="0">
              <a:lnSpc>
                <a:spcPct val="100000"/>
              </a:lnSpc>
              <a:spcBef>
                <a:spcPts val="0"/>
              </a:spcBef>
              <a:spcAft>
                <a:spcPts val="0"/>
              </a:spcAft>
              <a:buClr>
                <a:schemeClr val="dk1"/>
              </a:buClr>
              <a:buSzPts val="1400"/>
              <a:buFont typeface="Calibri"/>
              <a:buNone/>
            </a:pPr>
            <a:endParaRPr b="1" dirty="0"/>
          </a:p>
          <a:p>
            <a:pPr marL="0" marR="0" lvl="0" indent="0" algn="l" rtl="0">
              <a:lnSpc>
                <a:spcPct val="100000"/>
              </a:lnSpc>
              <a:spcBef>
                <a:spcPts val="0"/>
              </a:spcBef>
              <a:spcAft>
                <a:spcPts val="0"/>
              </a:spcAft>
              <a:buClr>
                <a:schemeClr val="dk1"/>
              </a:buClr>
              <a:buSzPts val="1400"/>
              <a:buFont typeface="Times"/>
              <a:buNone/>
            </a:pPr>
            <a:r>
              <a:rPr lang="en-US" sz="1400" b="1" dirty="0"/>
              <a:t>Next, we compute g(</a:t>
            </a:r>
            <a:r>
              <a:rPr lang="en-US" sz="1400" b="1" dirty="0" err="1"/>
              <a:t>i,S</a:t>
            </a:r>
            <a:r>
              <a:rPr lang="en-US" sz="1400" b="1" dirty="0"/>
              <a:t>) with \\S\\ =2,i^1,105and </a:t>
            </a:r>
            <a:r>
              <a:rPr lang="en-US" sz="1400" b="1" dirty="0" err="1"/>
              <a:t>i</a:t>
            </a:r>
            <a:r>
              <a:rPr lang="en-US" sz="1400" b="1" dirty="0"/>
              <a:t> 0S.</a:t>
            </a:r>
            <a:endParaRPr sz="1400" b="1"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k = 2, consider sets of 2 elements: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Set {2,3}: g(4,{2,3}) = min {c42 + g(2,{3}), c43 + g(3,{2})} = min {3+21, 12+8}= min {24, 20}= 20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Set {2,4}: g(3,{2,4}) = min {c32 + g(2,{4}), c34 + g(4,{2})} = min {7+10, 8+4}= min {17, 12} = 12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Set {3,4}: g(2,{3,4}) = min {c23 + g(3,{4}), c24 + g(4,{3})} = min {6+14, 4+27}= min {20, 31}= 20 </a:t>
            </a:r>
            <a:endParaRPr dirty="0"/>
          </a:p>
          <a:p>
            <a:pPr marL="0" marR="0" lvl="0" indent="0" algn="l" rtl="0">
              <a:lnSpc>
                <a:spcPct val="100000"/>
              </a:lnSpc>
              <a:spcBef>
                <a:spcPts val="0"/>
              </a:spcBef>
              <a:spcAft>
                <a:spcPts val="0"/>
              </a:spcAft>
              <a:buClr>
                <a:schemeClr val="dk1"/>
              </a:buClr>
              <a:buSzPts val="1400"/>
              <a:buFont typeface="Times"/>
              <a:buNone/>
            </a:pPr>
            <a:r>
              <a:rPr lang="en-US" sz="1400" b="1" dirty="0"/>
              <a:t>Finally, from (5.20) we obtain</a:t>
            </a:r>
            <a:endParaRPr sz="1400" b="1"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Length of an optimal tour:</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 f = g(1,{2,3,4}) = min { c12 + g(2,{3,4}), c13 + g(3,{2,4}), c14 + g(4,{2,3}) }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	      = min {2 + 20, 9 + 12, 10 + 20}</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 	      = min {22, 21, 30} = 21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Successor of node 1: </a:t>
            </a:r>
            <a:r>
              <a:rPr lang="en-US" sz="1400" b="0" i="0" u="none" dirty="0">
                <a:solidFill>
                  <a:srgbClr val="000000"/>
                </a:solidFill>
                <a:latin typeface="Times New Roman"/>
                <a:ea typeface="Times New Roman"/>
                <a:cs typeface="Times New Roman"/>
                <a:sym typeface="Times New Roman"/>
              </a:rPr>
              <a:t>c13 + </a:t>
            </a:r>
            <a:r>
              <a:rPr lang="en-US" sz="1400" b="0" i="0" u="none" dirty="0">
                <a:solidFill>
                  <a:schemeClr val="dk1"/>
                </a:solidFill>
                <a:latin typeface="Times"/>
                <a:ea typeface="Times"/>
                <a:cs typeface="Times"/>
                <a:sym typeface="Times"/>
              </a:rPr>
              <a:t>g(3,{2,4}) </a:t>
            </a:r>
            <a:r>
              <a:rPr lang="en-US" sz="1400" b="0" i="0" u="none" dirty="0">
                <a:solidFill>
                  <a:schemeClr val="dk1"/>
                </a:solidFill>
                <a:latin typeface="Calibri"/>
                <a:ea typeface="Calibri"/>
                <a:cs typeface="Calibri"/>
                <a:sym typeface="Calibri"/>
              </a:rPr>
              <a:t>= 3 </a:t>
            </a:r>
            <a:endParaRPr dirty="0"/>
          </a:p>
          <a:p>
            <a:pPr marL="0" marR="0" lvl="0" indent="0" algn="l" rtl="0">
              <a:lnSpc>
                <a:spcPct val="100000"/>
              </a:lnSpc>
              <a:spcBef>
                <a:spcPts val="0"/>
              </a:spcBef>
              <a:spcAft>
                <a:spcPts val="0"/>
              </a:spcAft>
              <a:buClr>
                <a:schemeClr val="dk1"/>
              </a:buClr>
              <a:buSzPts val="1400"/>
              <a:buFont typeface="Times"/>
              <a:buNone/>
            </a:pPr>
            <a:r>
              <a:rPr lang="en-US" sz="1400" b="0" i="0" u="none" dirty="0">
                <a:solidFill>
                  <a:schemeClr val="dk1"/>
                </a:solidFill>
                <a:latin typeface="Times"/>
                <a:ea typeface="Times"/>
                <a:cs typeface="Times"/>
                <a:sym typeface="Times"/>
              </a:rPr>
              <a:t>Successor of node 3: = c34 + g(4,{2})}  =4</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Successor of node 4: g(4,{2}) =2 </a:t>
            </a:r>
            <a:endParaRPr dirty="0"/>
          </a:p>
          <a:p>
            <a:pPr marL="0" marR="0" lvl="0" indent="0" algn="l" rtl="0">
              <a:lnSpc>
                <a:spcPct val="100000"/>
              </a:lnSpc>
              <a:spcBef>
                <a:spcPts val="0"/>
              </a:spcBef>
              <a:spcAft>
                <a:spcPts val="0"/>
              </a:spcAft>
              <a:buClr>
                <a:schemeClr val="dk1"/>
              </a:buClr>
              <a:buSzPts val="1400"/>
              <a:buFont typeface="Calibri"/>
              <a:buNone/>
            </a:pPr>
            <a:r>
              <a:rPr lang="en-US" sz="1400" b="0" i="0" u="none" dirty="0">
                <a:solidFill>
                  <a:schemeClr val="dk1"/>
                </a:solidFill>
                <a:latin typeface="Calibri"/>
                <a:ea typeface="Calibri"/>
                <a:cs typeface="Calibri"/>
                <a:sym typeface="Calibri"/>
              </a:rPr>
              <a:t>Successor of node 2:  back to starting node </a:t>
            </a:r>
            <a:r>
              <a:rPr lang="en-US" sz="1400" b="0" i="0" u="none">
                <a:solidFill>
                  <a:schemeClr val="dk1"/>
                </a:solidFill>
                <a:latin typeface="Calibri"/>
                <a:ea typeface="Calibri"/>
                <a:cs typeface="Calibri"/>
                <a:sym typeface="Calibri"/>
              </a:rPr>
              <a:t>1  </a:t>
            </a:r>
            <a:r>
              <a:rPr lang="en-US" sz="1400" b="1" i="0" u="none">
                <a:solidFill>
                  <a:schemeClr val="dk1"/>
                </a:solidFill>
                <a:latin typeface="Calibri"/>
                <a:ea typeface="Calibri"/>
                <a:cs typeface="Calibri"/>
                <a:sym typeface="Calibri"/>
              </a:rPr>
              <a:t>Optimal </a:t>
            </a:r>
            <a:r>
              <a:rPr lang="en-US" sz="1400" b="1" i="0" u="none" dirty="0">
                <a:solidFill>
                  <a:schemeClr val="dk1"/>
                </a:solidFill>
                <a:latin typeface="Calibri"/>
                <a:ea typeface="Calibri"/>
                <a:cs typeface="Calibri"/>
                <a:sym typeface="Calibri"/>
              </a:rPr>
              <a:t>TSP tour: 1 →3 → 4 →2→1    with minimum cost= 21</a:t>
            </a:r>
            <a:endParaRPr dirty="0"/>
          </a:p>
        </p:txBody>
      </p:sp>
      <p:sp>
        <p:nvSpPr>
          <p:cNvPr id="589" name="Google Shape;589;p54"/>
          <p:cNvSpPr txBox="1"/>
          <p:nvPr/>
        </p:nvSpPr>
        <p:spPr>
          <a:xfrm>
            <a:off x="1447800" y="0"/>
            <a:ext cx="7635240" cy="8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0" u="none" dirty="0">
                <a:solidFill>
                  <a:srgbClr val="C00000"/>
                </a:solidFill>
                <a:latin typeface="Calibri"/>
                <a:ea typeface="Calibri"/>
                <a:cs typeface="Calibri"/>
                <a:sym typeface="Calibri"/>
              </a:rPr>
              <a:t>Travelling Salesman Problem  </a:t>
            </a:r>
            <a:endParaRPr dirty="0"/>
          </a:p>
          <a:p>
            <a:pPr marL="0" marR="0" lvl="0" indent="0" algn="r" rtl="0">
              <a:lnSpc>
                <a:spcPct val="100000"/>
              </a:lnSpc>
              <a:spcBef>
                <a:spcPts val="0"/>
              </a:spcBef>
              <a:spcAft>
                <a:spcPts val="0"/>
              </a:spcAft>
              <a:buClr>
                <a:srgbClr val="C00000"/>
              </a:buClr>
              <a:buSzPts val="1400"/>
              <a:buFont typeface="Calibri"/>
              <a:buNone/>
            </a:pPr>
            <a:r>
              <a:rPr lang="en-US" sz="1400" b="0" i="0" u="none" dirty="0">
                <a:solidFill>
                  <a:srgbClr val="C00000"/>
                </a:solidFill>
                <a:latin typeface="Calibri"/>
                <a:ea typeface="Calibri"/>
                <a:cs typeface="Calibri"/>
                <a:sym typeface="Calibri"/>
              </a:rPr>
              <a:t>(Ref. </a:t>
            </a:r>
            <a:r>
              <a:rPr lang="en-US" sz="1400" b="0" i="0" u="none" dirty="0" err="1">
                <a:solidFill>
                  <a:srgbClr val="C00000"/>
                </a:solidFill>
                <a:latin typeface="Calibri"/>
                <a:ea typeface="Calibri"/>
                <a:cs typeface="Calibri"/>
                <a:sym typeface="Calibri"/>
              </a:rPr>
              <a:t>Horowithz</a:t>
            </a:r>
            <a:r>
              <a:rPr lang="en-US" sz="1400" b="0" i="0" u="none" dirty="0">
                <a:solidFill>
                  <a:srgbClr val="C00000"/>
                </a:solidFill>
                <a:latin typeface="Calibri"/>
                <a:ea typeface="Calibri"/>
                <a:cs typeface="Calibri"/>
                <a:sym typeface="Calibri"/>
              </a:rPr>
              <a:t> Sahni , page no-319)</a:t>
            </a:r>
            <a:endParaRPr dirty="0"/>
          </a:p>
        </p:txBody>
      </p:sp>
      <p:pic>
        <p:nvPicPr>
          <p:cNvPr id="590" name="Google Shape;590;p54"/>
          <p:cNvPicPr preferRelativeResize="0"/>
          <p:nvPr/>
        </p:nvPicPr>
        <p:blipFill rotWithShape="1">
          <a:blip r:embed="rId3">
            <a:alphaModFix/>
          </a:blip>
          <a:srcRect/>
          <a:stretch/>
        </p:blipFill>
        <p:spPr>
          <a:xfrm>
            <a:off x="7191375" y="1430912"/>
            <a:ext cx="1952625" cy="1152525"/>
          </a:xfrm>
          <a:prstGeom prst="rect">
            <a:avLst/>
          </a:prstGeom>
          <a:noFill/>
          <a:ln>
            <a:noFill/>
          </a:ln>
        </p:spPr>
      </p:pic>
      <p:pic>
        <p:nvPicPr>
          <p:cNvPr id="3" name="Picture 2">
            <a:extLst>
              <a:ext uri="{FF2B5EF4-FFF2-40B4-BE49-F238E27FC236}">
                <a16:creationId xmlns:a16="http://schemas.microsoft.com/office/drawing/2014/main" id="{C9DF95DC-A2B9-22D7-174D-0E32F3A7267D}"/>
              </a:ext>
            </a:extLst>
          </p:cNvPr>
          <p:cNvPicPr>
            <a:picLocks noChangeAspect="1"/>
          </p:cNvPicPr>
          <p:nvPr/>
        </p:nvPicPr>
        <p:blipFill>
          <a:blip r:embed="rId4"/>
          <a:stretch>
            <a:fillRect/>
          </a:stretch>
        </p:blipFill>
        <p:spPr>
          <a:xfrm>
            <a:off x="5774031" y="1430912"/>
            <a:ext cx="1339919" cy="1314518"/>
          </a:xfrm>
          <a:prstGeom prst="rect">
            <a:avLst/>
          </a:prstGeom>
        </p:spPr>
      </p:pic>
      <p:sp>
        <p:nvSpPr>
          <p:cNvPr id="5" name="TextBox 4">
            <a:extLst>
              <a:ext uri="{FF2B5EF4-FFF2-40B4-BE49-F238E27FC236}">
                <a16:creationId xmlns:a16="http://schemas.microsoft.com/office/drawing/2014/main" id="{1808F4CB-DC0A-40DC-9408-718A17E80F49}"/>
              </a:ext>
            </a:extLst>
          </p:cNvPr>
          <p:cNvSpPr txBox="1"/>
          <p:nvPr/>
        </p:nvSpPr>
        <p:spPr>
          <a:xfrm>
            <a:off x="6006193" y="2785536"/>
            <a:ext cx="2684962" cy="307777"/>
          </a:xfrm>
          <a:prstGeom prst="rect">
            <a:avLst/>
          </a:prstGeom>
          <a:noFill/>
        </p:spPr>
        <p:txBody>
          <a:bodyPr wrap="square" rtlCol="0">
            <a:spAutoFit/>
          </a:bodyPr>
          <a:lstStyle/>
          <a:p>
            <a:r>
              <a:rPr lang="en-IN" sz="1400" dirty="0"/>
              <a:t>Figure (a)                    Figure (b)</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838200" y="381000"/>
            <a:ext cx="7620000" cy="1066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500"/>
              <a:buFont typeface="Calibri"/>
              <a:buNone/>
            </a:pPr>
            <a:r>
              <a:rPr lang="en-US" sz="4500" b="0" i="0" u="none">
                <a:solidFill>
                  <a:schemeClr val="dk1"/>
                </a:solidFill>
                <a:latin typeface="Calibri"/>
                <a:ea typeface="Calibri"/>
                <a:cs typeface="Calibri"/>
                <a:sym typeface="Calibri"/>
              </a:rPr>
              <a:t>Dynamic Programming</a:t>
            </a:r>
            <a:endParaRPr/>
          </a:p>
        </p:txBody>
      </p:sp>
      <p:sp>
        <p:nvSpPr>
          <p:cNvPr id="89" name="Google Shape;89;p1"/>
          <p:cNvSpPr txBox="1"/>
          <p:nvPr/>
        </p:nvSpPr>
        <p:spPr>
          <a:xfrm>
            <a:off x="3429000" y="1447800"/>
            <a:ext cx="4876800" cy="51150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440"/>
              <a:buFont typeface="Arial"/>
              <a:buChar char="•"/>
            </a:pPr>
            <a:r>
              <a:rPr lang="en-US" sz="2400" b="1" i="0" u="none" strike="noStrike" cap="none">
                <a:solidFill>
                  <a:schemeClr val="dk1"/>
                </a:solidFill>
                <a:latin typeface="Times New Roman"/>
                <a:ea typeface="Times New Roman"/>
                <a:cs typeface="Times New Roman"/>
                <a:sym typeface="Times New Roman"/>
              </a:rPr>
              <a:t>Principle of optimality </a:t>
            </a:r>
            <a:endParaRPr/>
          </a:p>
          <a:p>
            <a:pPr marL="342900" marR="0" lvl="0" indent="-342900" algn="l" rtl="0">
              <a:lnSpc>
                <a:spcPct val="100000"/>
              </a:lnSpc>
              <a:spcBef>
                <a:spcPts val="480"/>
              </a:spcBef>
              <a:spcAft>
                <a:spcPts val="0"/>
              </a:spcAft>
              <a:buClr>
                <a:schemeClr val="dk1"/>
              </a:buClr>
              <a:buSzPts val="1440"/>
              <a:buFont typeface="Arial"/>
              <a:buChar char="•"/>
            </a:pPr>
            <a:r>
              <a:rPr lang="en-US" sz="2400" b="1" i="0" u="none" strike="noStrike" cap="none">
                <a:solidFill>
                  <a:schemeClr val="dk1"/>
                </a:solidFill>
                <a:latin typeface="Times New Roman"/>
                <a:ea typeface="Times New Roman"/>
                <a:cs typeface="Times New Roman"/>
                <a:sym typeface="Times New Roman"/>
              </a:rPr>
              <a:t>0/1 Knapsack </a:t>
            </a:r>
            <a:endParaRPr/>
          </a:p>
          <a:p>
            <a:pPr marL="342900" marR="0" lvl="0" indent="-342900" algn="l" rtl="0">
              <a:lnSpc>
                <a:spcPct val="100000"/>
              </a:lnSpc>
              <a:spcBef>
                <a:spcPts val="480"/>
              </a:spcBef>
              <a:spcAft>
                <a:spcPts val="0"/>
              </a:spcAft>
              <a:buClr>
                <a:schemeClr val="dk1"/>
              </a:buClr>
              <a:buSzPts val="1440"/>
              <a:buFont typeface="Arial"/>
              <a:buChar char="•"/>
            </a:pPr>
            <a:r>
              <a:rPr lang="en-US" sz="2400" b="1" i="0" u="none" strike="noStrike" cap="none">
                <a:solidFill>
                  <a:schemeClr val="dk1"/>
                </a:solidFill>
                <a:latin typeface="Times New Roman"/>
                <a:ea typeface="Times New Roman"/>
                <a:cs typeface="Times New Roman"/>
                <a:sym typeface="Times New Roman"/>
              </a:rPr>
              <a:t>Largest Common Subsequence</a:t>
            </a:r>
            <a:endParaRPr/>
          </a:p>
          <a:p>
            <a:pPr marL="342900" marR="0" lvl="0" indent="-342900" algn="l" rtl="0">
              <a:lnSpc>
                <a:spcPct val="100000"/>
              </a:lnSpc>
              <a:spcBef>
                <a:spcPts val="480"/>
              </a:spcBef>
              <a:spcAft>
                <a:spcPts val="0"/>
              </a:spcAft>
              <a:buClr>
                <a:schemeClr val="dk1"/>
              </a:buClr>
              <a:buSzPts val="1440"/>
              <a:buFont typeface="Arial"/>
              <a:buChar char="•"/>
            </a:pPr>
            <a:r>
              <a:rPr lang="en-US" sz="2400" b="1" i="0" u="none" strike="noStrike" cap="none">
                <a:solidFill>
                  <a:schemeClr val="dk1"/>
                </a:solidFill>
                <a:latin typeface="Times New Roman"/>
                <a:ea typeface="Times New Roman"/>
                <a:cs typeface="Times New Roman"/>
                <a:sym typeface="Times New Roman"/>
              </a:rPr>
              <a:t>Travelling Salesperson Problem</a:t>
            </a:r>
            <a:endParaRPr/>
          </a:p>
          <a:p>
            <a:pPr marL="342900" marR="0" lvl="0" indent="-342900" algn="l" rtl="0">
              <a:lnSpc>
                <a:spcPct val="100000"/>
              </a:lnSpc>
              <a:spcBef>
                <a:spcPts val="480"/>
              </a:spcBef>
              <a:spcAft>
                <a:spcPts val="0"/>
              </a:spcAft>
              <a:buClr>
                <a:schemeClr val="dk1"/>
              </a:buClr>
              <a:buSzPts val="1440"/>
              <a:buFont typeface="Arial"/>
              <a:buChar char="•"/>
            </a:pPr>
            <a:r>
              <a:rPr lang="en-US" sz="2400" b="1" i="0" u="none" strike="noStrike" cap="none">
                <a:solidFill>
                  <a:schemeClr val="dk1"/>
                </a:solidFill>
                <a:latin typeface="Times New Roman"/>
                <a:ea typeface="Times New Roman"/>
                <a:cs typeface="Times New Roman"/>
                <a:sym typeface="Times New Roman"/>
              </a:rPr>
              <a:t>Multistage Graph problem (using Forward computation)</a:t>
            </a:r>
            <a:endParaRPr/>
          </a:p>
          <a:p>
            <a:pPr marL="342900" marR="0" lvl="0" indent="-342900" algn="l" rtl="0">
              <a:lnSpc>
                <a:spcPct val="100000"/>
              </a:lnSpc>
              <a:spcBef>
                <a:spcPts val="480"/>
              </a:spcBef>
              <a:spcAft>
                <a:spcPts val="0"/>
              </a:spcAft>
              <a:buClr>
                <a:schemeClr val="dk1"/>
              </a:buClr>
              <a:buSzPts val="2400"/>
              <a:buFont typeface="Times"/>
              <a:buNone/>
            </a:pPr>
            <a:endParaRPr sz="24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Times"/>
              <a:buNone/>
            </a:pPr>
            <a:endParaRPr sz="24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Times"/>
              <a:buNone/>
            </a:pPr>
            <a:endParaRPr sz="24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Times"/>
              <a:buNone/>
            </a:pPr>
            <a:endParaRPr sz="24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Times"/>
              <a:buNone/>
            </a:pPr>
            <a:endParaRPr sz="24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32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		          (Ref. Horowithz Sahni and Parag Dave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6"/>
          <p:cNvSpPr txBox="1">
            <a:spLocks noGrp="1"/>
          </p:cNvSpPr>
          <p:nvPr>
            <p:ph type="title"/>
          </p:nvPr>
        </p:nvSpPr>
        <p:spPr>
          <a:xfrm>
            <a:off x="838200" y="762000"/>
            <a:ext cx="7793037" cy="69373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dirty="0">
                <a:solidFill>
                  <a:schemeClr val="dk1"/>
                </a:solidFill>
                <a:latin typeface="Calibri"/>
                <a:ea typeface="Calibri"/>
                <a:cs typeface="Calibri"/>
                <a:sym typeface="Calibri"/>
              </a:rPr>
              <a:t>The shortest path in Multistage </a:t>
            </a:r>
            <a:r>
              <a:rPr lang="en-US" sz="3300" dirty="0">
                <a:solidFill>
                  <a:schemeClr val="dk1"/>
                </a:solidFill>
                <a:latin typeface="Calibri"/>
                <a:ea typeface="Calibri"/>
                <a:cs typeface="Calibri"/>
                <a:sym typeface="Calibri"/>
              </a:rPr>
              <a:t>G</a:t>
            </a:r>
            <a:r>
              <a:rPr lang="en-US" sz="3300" b="0" i="0" u="none" dirty="0">
                <a:solidFill>
                  <a:schemeClr val="dk1"/>
                </a:solidFill>
                <a:latin typeface="Calibri"/>
                <a:ea typeface="Calibri"/>
                <a:cs typeface="Calibri"/>
                <a:sym typeface="Calibri"/>
              </a:rPr>
              <a:t>raphs</a:t>
            </a:r>
            <a:endParaRPr dirty="0"/>
          </a:p>
        </p:txBody>
      </p:sp>
      <p:sp>
        <p:nvSpPr>
          <p:cNvPr id="605" name="Google Shape;605;p56"/>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171450" marR="0" lvl="0" indent="-177800" algn="l" rtl="0">
              <a:lnSpc>
                <a:spcPct val="80000"/>
              </a:lnSpc>
              <a:spcBef>
                <a:spcPts val="0"/>
              </a:spcBef>
              <a:spcAft>
                <a:spcPts val="0"/>
              </a:spcAft>
              <a:buClr>
                <a:schemeClr val="dk1"/>
              </a:buClr>
              <a:buSzPts val="2800"/>
              <a:buFont typeface="Arial"/>
              <a:buChar char="•"/>
            </a:pPr>
            <a:r>
              <a:rPr lang="en-US" sz="2800" b="0" i="0" u="none" dirty="0">
                <a:solidFill>
                  <a:schemeClr val="dk1"/>
                </a:solidFill>
                <a:latin typeface="Calibri"/>
                <a:ea typeface="Calibri"/>
                <a:cs typeface="Calibri"/>
                <a:sym typeface="Calibri"/>
              </a:rPr>
              <a:t>e.g. </a:t>
            </a:r>
            <a:endParaRPr dirty="0"/>
          </a:p>
          <a:p>
            <a:pPr marL="171450" marR="0" lvl="0" indent="0" algn="l" rtl="0">
              <a:lnSpc>
                <a:spcPct val="80000"/>
              </a:lnSpc>
              <a:spcBef>
                <a:spcPts val="700"/>
              </a:spcBef>
              <a:spcAft>
                <a:spcPts val="0"/>
              </a:spcAft>
              <a:buClr>
                <a:schemeClr val="dk1"/>
              </a:buClr>
              <a:buSzPts val="2800"/>
              <a:buFont typeface="Arial"/>
              <a:buNone/>
            </a:pPr>
            <a:endParaRPr sz="2800" b="0" i="0" u="none" dirty="0">
              <a:solidFill>
                <a:schemeClr val="dk1"/>
              </a:solidFill>
              <a:latin typeface="Calibri"/>
              <a:ea typeface="Calibri"/>
              <a:cs typeface="Calibri"/>
              <a:sym typeface="Calibri"/>
            </a:endParaRPr>
          </a:p>
          <a:p>
            <a:pPr marL="171450" marR="0" lvl="0" indent="0" algn="l" rtl="0">
              <a:lnSpc>
                <a:spcPct val="80000"/>
              </a:lnSpc>
              <a:spcBef>
                <a:spcPts val="700"/>
              </a:spcBef>
              <a:spcAft>
                <a:spcPts val="0"/>
              </a:spcAft>
              <a:buClr>
                <a:schemeClr val="dk1"/>
              </a:buClr>
              <a:buSzPts val="2800"/>
              <a:buFont typeface="Arial"/>
              <a:buNone/>
            </a:pPr>
            <a:endParaRPr sz="2800" b="0" i="0" u="none" dirty="0">
              <a:solidFill>
                <a:schemeClr val="dk1"/>
              </a:solidFill>
              <a:latin typeface="Calibri"/>
              <a:ea typeface="Calibri"/>
              <a:cs typeface="Calibri"/>
              <a:sym typeface="Calibri"/>
            </a:endParaRPr>
          </a:p>
          <a:p>
            <a:pPr marL="171450" marR="0" lvl="0" indent="0" algn="l" rtl="0">
              <a:lnSpc>
                <a:spcPct val="80000"/>
              </a:lnSpc>
              <a:spcBef>
                <a:spcPts val="700"/>
              </a:spcBef>
              <a:spcAft>
                <a:spcPts val="0"/>
              </a:spcAft>
              <a:buClr>
                <a:schemeClr val="dk1"/>
              </a:buClr>
              <a:buSzPts val="2800"/>
              <a:buFont typeface="Arial"/>
              <a:buNone/>
            </a:pPr>
            <a:endParaRPr sz="2800" b="0" i="0" u="none" dirty="0">
              <a:solidFill>
                <a:schemeClr val="dk1"/>
              </a:solidFill>
              <a:latin typeface="Calibri"/>
              <a:ea typeface="Calibri"/>
              <a:cs typeface="Calibri"/>
              <a:sym typeface="Calibri"/>
            </a:endParaRPr>
          </a:p>
          <a:p>
            <a:pPr marL="171450" marR="0" lvl="0" indent="0" algn="l" rtl="0">
              <a:lnSpc>
                <a:spcPct val="80000"/>
              </a:lnSpc>
              <a:spcBef>
                <a:spcPts val="700"/>
              </a:spcBef>
              <a:spcAft>
                <a:spcPts val="0"/>
              </a:spcAft>
              <a:buClr>
                <a:schemeClr val="dk1"/>
              </a:buClr>
              <a:buSzPts val="2800"/>
              <a:buFont typeface="Arial"/>
              <a:buNone/>
            </a:pPr>
            <a:endParaRPr sz="2800" b="0" i="0" u="none" dirty="0">
              <a:solidFill>
                <a:schemeClr val="dk1"/>
              </a:solidFill>
              <a:latin typeface="Calibri"/>
              <a:ea typeface="Calibri"/>
              <a:cs typeface="Calibri"/>
              <a:sym typeface="Calibri"/>
            </a:endParaRPr>
          </a:p>
          <a:p>
            <a:pPr marL="171450" marR="0" lvl="0" indent="0" algn="l" rtl="0">
              <a:lnSpc>
                <a:spcPct val="80000"/>
              </a:lnSpc>
              <a:spcBef>
                <a:spcPts val="700"/>
              </a:spcBef>
              <a:spcAft>
                <a:spcPts val="0"/>
              </a:spcAft>
              <a:buClr>
                <a:schemeClr val="dk1"/>
              </a:buClr>
              <a:buSzPts val="2800"/>
              <a:buFont typeface="Arial"/>
              <a:buNone/>
            </a:pPr>
            <a:endParaRPr sz="2800" b="0" i="0" u="none" dirty="0">
              <a:solidFill>
                <a:schemeClr val="dk1"/>
              </a:solidFill>
              <a:latin typeface="Calibri"/>
              <a:ea typeface="Calibri"/>
              <a:cs typeface="Calibri"/>
              <a:sym typeface="Calibri"/>
            </a:endParaRPr>
          </a:p>
          <a:p>
            <a:pPr marL="171450" marR="0" lvl="0" indent="-177800" algn="l" rtl="0">
              <a:lnSpc>
                <a:spcPct val="80000"/>
              </a:lnSpc>
              <a:spcBef>
                <a:spcPts val="700"/>
              </a:spcBef>
              <a:spcAft>
                <a:spcPts val="0"/>
              </a:spcAft>
              <a:buClr>
                <a:schemeClr val="dk1"/>
              </a:buClr>
              <a:buSzPts val="2800"/>
              <a:buFont typeface="Arial"/>
              <a:buChar char="•"/>
            </a:pPr>
            <a:r>
              <a:rPr lang="en-US" sz="2800" b="0" i="0" u="none" dirty="0">
                <a:solidFill>
                  <a:schemeClr val="dk1"/>
                </a:solidFill>
                <a:latin typeface="Calibri"/>
                <a:ea typeface="Calibri"/>
                <a:cs typeface="Calibri"/>
                <a:sym typeface="Calibri"/>
              </a:rPr>
              <a:t>The </a:t>
            </a:r>
            <a:r>
              <a:rPr lang="en-US" sz="2800" b="0" i="0" u="sng" dirty="0">
                <a:solidFill>
                  <a:schemeClr val="hlink"/>
                </a:solidFill>
                <a:latin typeface="Calibri"/>
                <a:ea typeface="Calibri"/>
                <a:cs typeface="Calibri"/>
                <a:sym typeface="Calibri"/>
              </a:rPr>
              <a:t>greedy method can not</a:t>
            </a:r>
            <a:r>
              <a:rPr lang="en-US" sz="2800" b="0" i="0" u="none" dirty="0">
                <a:solidFill>
                  <a:schemeClr val="dk1"/>
                </a:solidFill>
                <a:latin typeface="Calibri"/>
                <a:ea typeface="Calibri"/>
                <a:cs typeface="Calibri"/>
                <a:sym typeface="Calibri"/>
              </a:rPr>
              <a:t> be applied to this case:  (S, A, D, T)    1+4+18 = 23.</a:t>
            </a:r>
            <a:endParaRPr dirty="0"/>
          </a:p>
          <a:p>
            <a:pPr marL="171450" marR="0" lvl="0" indent="-177800" algn="l" rtl="0">
              <a:lnSpc>
                <a:spcPct val="80000"/>
              </a:lnSpc>
              <a:spcBef>
                <a:spcPts val="700"/>
              </a:spcBef>
              <a:spcAft>
                <a:spcPts val="0"/>
              </a:spcAft>
              <a:buClr>
                <a:schemeClr val="dk1"/>
              </a:buClr>
              <a:buSzPts val="2800"/>
              <a:buFont typeface="Arial"/>
              <a:buChar char="•"/>
            </a:pPr>
            <a:r>
              <a:rPr lang="en-US" sz="2800" b="0" i="0" u="none" dirty="0">
                <a:solidFill>
                  <a:schemeClr val="dk1"/>
                </a:solidFill>
                <a:latin typeface="Calibri"/>
                <a:ea typeface="Calibri"/>
                <a:cs typeface="Calibri"/>
                <a:sym typeface="Calibri"/>
              </a:rPr>
              <a:t>The real shortest path is:</a:t>
            </a:r>
            <a:endParaRPr dirty="0"/>
          </a:p>
          <a:p>
            <a:pPr marL="171450" marR="0" lvl="0" indent="-171450" algn="l" rtl="0">
              <a:lnSpc>
                <a:spcPct val="80000"/>
              </a:lnSpc>
              <a:spcBef>
                <a:spcPts val="700"/>
              </a:spcBef>
              <a:spcAft>
                <a:spcPts val="0"/>
              </a:spcAft>
              <a:buClr>
                <a:schemeClr val="dk1"/>
              </a:buClr>
              <a:buSzPts val="2800"/>
              <a:buFont typeface="Arial"/>
              <a:buNone/>
            </a:pPr>
            <a:r>
              <a:rPr lang="en-US" sz="2800" b="0" i="0" u="none" dirty="0">
                <a:solidFill>
                  <a:schemeClr val="dk1"/>
                </a:solidFill>
                <a:latin typeface="Calibri"/>
                <a:ea typeface="Calibri"/>
                <a:cs typeface="Calibri"/>
                <a:sym typeface="Calibri"/>
              </a:rPr>
              <a:t>            (S, C, F, T)    5+2+2 = 9. </a:t>
            </a:r>
            <a:endParaRPr dirty="0"/>
          </a:p>
        </p:txBody>
      </p:sp>
      <p:sp>
        <p:nvSpPr>
          <p:cNvPr id="606" name="Google Shape;606;p56"/>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89</a:t>
            </a:fld>
            <a:endParaRPr/>
          </a:p>
        </p:txBody>
      </p:sp>
      <p:graphicFrame>
        <p:nvGraphicFramePr>
          <p:cNvPr id="607" name="Google Shape;607;p56"/>
          <p:cNvGraphicFramePr/>
          <p:nvPr/>
        </p:nvGraphicFramePr>
        <p:xfrm>
          <a:off x="1828800" y="1600200"/>
          <a:ext cx="5441950" cy="2640012"/>
        </p:xfrm>
        <a:graphic>
          <a:graphicData uri="http://schemas.openxmlformats.org/presentationml/2006/ole">
            <mc:AlternateContent xmlns:mc="http://schemas.openxmlformats.org/markup-compatibility/2006">
              <mc:Choice xmlns:v="urn:schemas-microsoft-com:vml" Requires="v">
                <p:oleObj spid="_x0000_s3077" r:id="rId4" imgW="5441950" imgH="2640012" progId="Visio.Drawing.6">
                  <p:embed/>
                </p:oleObj>
              </mc:Choice>
              <mc:Fallback>
                <p:oleObj r:id="rId4" imgW="5441950" imgH="2640012" progId="Visio.Drawing.6">
                  <p:embed/>
                  <p:pic>
                    <p:nvPicPr>
                      <p:cNvPr id="607" name="Google Shape;607;p56"/>
                      <p:cNvPicPr preferRelativeResize="0"/>
                      <p:nvPr/>
                    </p:nvPicPr>
                    <p:blipFill rotWithShape="1">
                      <a:blip r:embed="rId5">
                        <a:alphaModFix/>
                      </a:blip>
                      <a:srcRect/>
                      <a:stretch/>
                    </p:blipFill>
                    <p:spPr>
                      <a:xfrm>
                        <a:off x="1828800" y="1600200"/>
                        <a:ext cx="5441950" cy="2640012"/>
                      </a:xfrm>
                      <a:prstGeom prst="rect">
                        <a:avLst/>
                      </a:prstGeom>
                      <a:noFill/>
                      <a:ln>
                        <a:noFill/>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3300" b="0" i="0" u="none">
                <a:solidFill>
                  <a:schemeClr val="dk1"/>
                </a:solidFill>
                <a:latin typeface="Calibri"/>
                <a:ea typeface="Calibri"/>
                <a:cs typeface="Calibri"/>
                <a:sym typeface="Calibri"/>
              </a:rPr>
              <a:t>Principle of optimality</a:t>
            </a:r>
            <a:endParaRPr/>
          </a:p>
        </p:txBody>
      </p:sp>
      <p:sp>
        <p:nvSpPr>
          <p:cNvPr id="672" name="Google Shape;672;p64"/>
          <p:cNvSpPr txBox="1">
            <a:spLocks noGrp="1"/>
          </p:cNvSpPr>
          <p:nvPr>
            <p:ph idx="1"/>
          </p:nvPr>
        </p:nvSpPr>
        <p:spPr>
          <a:xfrm>
            <a:off x="533400" y="1524000"/>
            <a:ext cx="8040687" cy="4114800"/>
          </a:xfrm>
          <a:prstGeom prst="rect">
            <a:avLst/>
          </a:prstGeom>
          <a:noFill/>
          <a:ln>
            <a:noFill/>
          </a:ln>
        </p:spPr>
        <p:txBody>
          <a:bodyPr spcFirstLastPara="1" wrap="square" lIns="91425" tIns="45700" rIns="91425" bIns="45700" anchor="t" anchorCtr="0">
            <a:normAutofit/>
          </a:bodyPr>
          <a:lstStyle/>
          <a:p>
            <a:pPr marL="171450" marR="0" lvl="0" indent="-177800" algn="l" rtl="0">
              <a:lnSpc>
                <a:spcPct val="80000"/>
              </a:lnSpc>
              <a:spcBef>
                <a:spcPts val="0"/>
              </a:spcBef>
              <a:spcAft>
                <a:spcPts val="0"/>
              </a:spcAft>
              <a:buClr>
                <a:schemeClr val="hlink"/>
              </a:buClr>
              <a:buSzPts val="2800"/>
              <a:buFont typeface="Arial"/>
              <a:buChar char="•"/>
            </a:pPr>
            <a:r>
              <a:rPr lang="en-US" sz="2800" b="0" i="0" u="sng" dirty="0">
                <a:solidFill>
                  <a:schemeClr val="hlink"/>
                </a:solidFill>
                <a:latin typeface="Calibri"/>
                <a:ea typeface="Calibri"/>
                <a:cs typeface="Calibri"/>
                <a:sym typeface="Calibri"/>
              </a:rPr>
              <a:t>Principle</a:t>
            </a:r>
            <a:r>
              <a:rPr lang="en-US" sz="2800" u="sng" dirty="0">
                <a:solidFill>
                  <a:schemeClr val="hlink"/>
                </a:solidFill>
              </a:rPr>
              <a:t> </a:t>
            </a:r>
            <a:r>
              <a:rPr lang="en-US" sz="2800" b="0" i="0" u="sng" dirty="0">
                <a:solidFill>
                  <a:schemeClr val="hlink"/>
                </a:solidFill>
                <a:latin typeface="Calibri"/>
                <a:ea typeface="Calibri"/>
                <a:cs typeface="Calibri"/>
                <a:sym typeface="Calibri"/>
              </a:rPr>
              <a:t>of optimality:</a:t>
            </a:r>
            <a:r>
              <a:rPr lang="en-US" sz="2800" b="0" i="0" u="none" dirty="0">
                <a:solidFill>
                  <a:schemeClr val="dk1"/>
                </a:solidFill>
                <a:latin typeface="Calibri"/>
                <a:ea typeface="Calibri"/>
                <a:cs typeface="Calibri"/>
                <a:sym typeface="Calibri"/>
              </a:rPr>
              <a:t> Suppose that in solving a problem, we have to make a sequence of decisions D</a:t>
            </a:r>
            <a:r>
              <a:rPr lang="en-US" sz="2800" b="0" i="0" u="none" baseline="-25000" dirty="0">
                <a:solidFill>
                  <a:schemeClr val="dk1"/>
                </a:solidFill>
                <a:latin typeface="Calibri"/>
                <a:ea typeface="Calibri"/>
                <a:cs typeface="Calibri"/>
                <a:sym typeface="Calibri"/>
              </a:rPr>
              <a:t>1</a:t>
            </a:r>
            <a:r>
              <a:rPr lang="en-US" sz="2800" b="0" i="0" u="none" dirty="0">
                <a:solidFill>
                  <a:schemeClr val="dk1"/>
                </a:solidFill>
                <a:latin typeface="Calibri"/>
                <a:ea typeface="Calibri"/>
                <a:cs typeface="Calibri"/>
                <a:sym typeface="Calibri"/>
              </a:rPr>
              <a:t>, D</a:t>
            </a:r>
            <a:r>
              <a:rPr lang="en-US" sz="2800" b="0" i="0" u="none" baseline="-25000" dirty="0">
                <a:solidFill>
                  <a:schemeClr val="dk1"/>
                </a:solidFill>
                <a:latin typeface="Calibri"/>
                <a:ea typeface="Calibri"/>
                <a:cs typeface="Calibri"/>
                <a:sym typeface="Calibri"/>
              </a:rPr>
              <a:t>2</a:t>
            </a:r>
            <a:r>
              <a:rPr lang="en-US" sz="2800" b="0" i="0" u="none" dirty="0">
                <a:solidFill>
                  <a:schemeClr val="dk1"/>
                </a:solidFill>
                <a:latin typeface="Calibri"/>
                <a:ea typeface="Calibri"/>
                <a:cs typeface="Calibri"/>
                <a:sym typeface="Calibri"/>
              </a:rPr>
              <a:t>, </a:t>
            </a:r>
            <a:r>
              <a:rPr lang="en-US" sz="2800" b="0" i="0" u="none" dirty="0">
                <a:solidFill>
                  <a:schemeClr val="dk1"/>
                </a:solidFill>
                <a:latin typeface="Times New Roman"/>
                <a:ea typeface="Times New Roman"/>
                <a:cs typeface="Times New Roman"/>
                <a:sym typeface="Times New Roman"/>
              </a:rPr>
              <a:t>…</a:t>
            </a:r>
            <a:r>
              <a:rPr lang="en-US" sz="2800" b="0" i="0" u="none" dirty="0">
                <a:solidFill>
                  <a:schemeClr val="dk1"/>
                </a:solidFill>
                <a:latin typeface="Calibri"/>
                <a:ea typeface="Calibri"/>
                <a:cs typeface="Calibri"/>
                <a:sym typeface="Calibri"/>
              </a:rPr>
              <a:t>, D</a:t>
            </a:r>
            <a:r>
              <a:rPr lang="en-US" sz="2800" b="0" i="0" u="none" baseline="-25000" dirty="0">
                <a:solidFill>
                  <a:schemeClr val="dk1"/>
                </a:solidFill>
                <a:latin typeface="Calibri"/>
                <a:ea typeface="Calibri"/>
                <a:cs typeface="Calibri"/>
                <a:sym typeface="Calibri"/>
              </a:rPr>
              <a:t>n</a:t>
            </a:r>
            <a:r>
              <a:rPr lang="en-US" sz="2800" b="0" i="0" u="none" dirty="0">
                <a:solidFill>
                  <a:schemeClr val="dk1"/>
                </a:solidFill>
                <a:latin typeface="Calibri"/>
                <a:ea typeface="Calibri"/>
                <a:cs typeface="Calibri"/>
                <a:sym typeface="Calibri"/>
              </a:rPr>
              <a:t>. If this sequence is optimal, then the last k decisions, 1 </a:t>
            </a:r>
            <a:r>
              <a:rPr lang="en-US" sz="2800" b="0" i="0" u="none" dirty="0">
                <a:solidFill>
                  <a:schemeClr val="dk1"/>
                </a:solidFill>
                <a:latin typeface="PMingLiU"/>
                <a:ea typeface="PMingLiU"/>
                <a:cs typeface="PMingLiU"/>
                <a:sym typeface="PMingLiU"/>
              </a:rPr>
              <a:t>&lt;</a:t>
            </a:r>
            <a:r>
              <a:rPr lang="en-US" sz="2800" b="0" i="0" u="none" dirty="0">
                <a:solidFill>
                  <a:schemeClr val="dk1"/>
                </a:solidFill>
                <a:latin typeface="Calibri"/>
                <a:ea typeface="Calibri"/>
                <a:cs typeface="Calibri"/>
                <a:sym typeface="Calibri"/>
              </a:rPr>
              <a:t> k </a:t>
            </a:r>
            <a:r>
              <a:rPr lang="en-US" sz="2800" b="0" i="0" u="none" dirty="0">
                <a:solidFill>
                  <a:schemeClr val="dk1"/>
                </a:solidFill>
                <a:latin typeface="PMingLiU"/>
                <a:ea typeface="PMingLiU"/>
                <a:cs typeface="PMingLiU"/>
                <a:sym typeface="PMingLiU"/>
              </a:rPr>
              <a:t>&lt;</a:t>
            </a:r>
            <a:r>
              <a:rPr lang="en-US" sz="2800" b="0" i="0" u="none" dirty="0">
                <a:solidFill>
                  <a:schemeClr val="dk1"/>
                </a:solidFill>
                <a:latin typeface="Calibri"/>
                <a:ea typeface="Calibri"/>
                <a:cs typeface="Calibri"/>
                <a:sym typeface="Calibri"/>
              </a:rPr>
              <a:t> n must be optimal. </a:t>
            </a:r>
            <a:endParaRPr dirty="0"/>
          </a:p>
          <a:p>
            <a:pPr marL="171450" marR="0" lvl="0" indent="-177800" algn="l" rtl="0">
              <a:lnSpc>
                <a:spcPct val="80000"/>
              </a:lnSpc>
              <a:spcBef>
                <a:spcPts val="700"/>
              </a:spcBef>
              <a:spcAft>
                <a:spcPts val="0"/>
              </a:spcAft>
              <a:buClr>
                <a:schemeClr val="dk1"/>
              </a:buClr>
              <a:buSzPts val="2800"/>
              <a:buFont typeface="Arial"/>
              <a:buChar char="•"/>
            </a:pPr>
            <a:r>
              <a:rPr lang="en-US" sz="2800" b="0" i="0" u="none" dirty="0">
                <a:solidFill>
                  <a:schemeClr val="dk1"/>
                </a:solidFill>
                <a:latin typeface="Calibri"/>
                <a:ea typeface="Calibri"/>
                <a:cs typeface="Calibri"/>
                <a:sym typeface="Calibri"/>
              </a:rPr>
              <a:t>e.g. the shortest path problem</a:t>
            </a:r>
            <a:endParaRPr dirty="0"/>
          </a:p>
          <a:p>
            <a:pPr marL="171450" marR="0" lvl="0" indent="-171450" algn="l" rtl="0">
              <a:lnSpc>
                <a:spcPct val="80000"/>
              </a:lnSpc>
              <a:spcBef>
                <a:spcPts val="700"/>
              </a:spcBef>
              <a:spcAft>
                <a:spcPts val="0"/>
              </a:spcAft>
              <a:buClr>
                <a:schemeClr val="dk1"/>
              </a:buClr>
              <a:buSzPts val="2800"/>
              <a:buFont typeface="Arial"/>
              <a:buNone/>
            </a:pPr>
            <a:r>
              <a:rPr lang="en-US" sz="2800" b="0" i="0" u="none" dirty="0">
                <a:solidFill>
                  <a:schemeClr val="dk1"/>
                </a:solidFill>
                <a:latin typeface="Calibri"/>
                <a:ea typeface="Calibri"/>
                <a:cs typeface="Calibri"/>
                <a:sym typeface="Calibri"/>
              </a:rPr>
              <a:t>   If </a:t>
            </a:r>
            <a:r>
              <a:rPr lang="en-US" sz="2800" b="0" i="0" u="none" dirty="0" err="1">
                <a:solidFill>
                  <a:schemeClr val="dk1"/>
                </a:solidFill>
                <a:latin typeface="Calibri"/>
                <a:ea typeface="Calibri"/>
                <a:cs typeface="Calibri"/>
                <a:sym typeface="Calibri"/>
              </a:rPr>
              <a:t>i</a:t>
            </a:r>
            <a:r>
              <a:rPr lang="en-US" sz="2800" b="0" i="0" u="none" dirty="0">
                <a:solidFill>
                  <a:schemeClr val="dk1"/>
                </a:solidFill>
                <a:latin typeface="Calibri"/>
                <a:ea typeface="Calibri"/>
                <a:cs typeface="Calibri"/>
                <a:sym typeface="Calibri"/>
              </a:rPr>
              <a:t>, i</a:t>
            </a:r>
            <a:r>
              <a:rPr lang="en-US" sz="2800" b="0" i="0" u="none" baseline="-25000" dirty="0">
                <a:solidFill>
                  <a:schemeClr val="dk1"/>
                </a:solidFill>
                <a:latin typeface="Calibri"/>
                <a:ea typeface="Calibri"/>
                <a:cs typeface="Calibri"/>
                <a:sym typeface="Calibri"/>
              </a:rPr>
              <a:t>1</a:t>
            </a:r>
            <a:r>
              <a:rPr lang="en-US" sz="2800" b="0" i="0" u="none" dirty="0">
                <a:solidFill>
                  <a:schemeClr val="dk1"/>
                </a:solidFill>
                <a:latin typeface="Calibri"/>
                <a:ea typeface="Calibri"/>
                <a:cs typeface="Calibri"/>
                <a:sym typeface="Calibri"/>
              </a:rPr>
              <a:t>, i</a:t>
            </a:r>
            <a:r>
              <a:rPr lang="en-US" sz="2800" b="0" i="0" u="none" baseline="-25000" dirty="0">
                <a:solidFill>
                  <a:schemeClr val="dk1"/>
                </a:solidFill>
                <a:latin typeface="Calibri"/>
                <a:ea typeface="Calibri"/>
                <a:cs typeface="Calibri"/>
                <a:sym typeface="Calibri"/>
              </a:rPr>
              <a:t>2</a:t>
            </a:r>
            <a:r>
              <a:rPr lang="en-US" sz="2800" b="0" i="0" u="none" dirty="0">
                <a:solidFill>
                  <a:schemeClr val="dk1"/>
                </a:solidFill>
                <a:latin typeface="Calibri"/>
                <a:ea typeface="Calibri"/>
                <a:cs typeface="Calibri"/>
                <a:sym typeface="Calibri"/>
              </a:rPr>
              <a:t>, </a:t>
            </a:r>
            <a:r>
              <a:rPr lang="en-US" sz="2800" b="0" i="0" u="none" dirty="0">
                <a:solidFill>
                  <a:schemeClr val="dk1"/>
                </a:solidFill>
                <a:latin typeface="Times New Roman"/>
                <a:ea typeface="Times New Roman"/>
                <a:cs typeface="Times New Roman"/>
                <a:sym typeface="Times New Roman"/>
              </a:rPr>
              <a:t>…</a:t>
            </a:r>
            <a:r>
              <a:rPr lang="en-US" sz="2800" b="0" i="0" u="none" dirty="0">
                <a:solidFill>
                  <a:schemeClr val="dk1"/>
                </a:solidFill>
                <a:latin typeface="Calibri"/>
                <a:ea typeface="Calibri"/>
                <a:cs typeface="Calibri"/>
                <a:sym typeface="Calibri"/>
              </a:rPr>
              <a:t>, j is a shortest path from </a:t>
            </a:r>
            <a:r>
              <a:rPr lang="en-US" sz="2800" b="0" i="0" u="none" dirty="0" err="1">
                <a:solidFill>
                  <a:schemeClr val="dk1"/>
                </a:solidFill>
                <a:latin typeface="Calibri"/>
                <a:ea typeface="Calibri"/>
                <a:cs typeface="Calibri"/>
                <a:sym typeface="Calibri"/>
              </a:rPr>
              <a:t>i</a:t>
            </a:r>
            <a:r>
              <a:rPr lang="en-US" sz="2800" b="0" i="0" u="none" dirty="0">
                <a:solidFill>
                  <a:schemeClr val="dk1"/>
                </a:solidFill>
                <a:latin typeface="Calibri"/>
                <a:ea typeface="Calibri"/>
                <a:cs typeface="Calibri"/>
                <a:sym typeface="Calibri"/>
              </a:rPr>
              <a:t> to j, then i</a:t>
            </a:r>
            <a:r>
              <a:rPr lang="en-US" sz="2800" b="0" i="0" u="none" baseline="-25000" dirty="0">
                <a:solidFill>
                  <a:schemeClr val="dk1"/>
                </a:solidFill>
                <a:latin typeface="Calibri"/>
                <a:ea typeface="Calibri"/>
                <a:cs typeface="Calibri"/>
                <a:sym typeface="Calibri"/>
              </a:rPr>
              <a:t>1</a:t>
            </a:r>
            <a:r>
              <a:rPr lang="en-US" sz="2800" b="0" i="0" u="none" dirty="0">
                <a:solidFill>
                  <a:schemeClr val="dk1"/>
                </a:solidFill>
                <a:latin typeface="Calibri"/>
                <a:ea typeface="Calibri"/>
                <a:cs typeface="Calibri"/>
                <a:sym typeface="Calibri"/>
              </a:rPr>
              <a:t>, i</a:t>
            </a:r>
            <a:r>
              <a:rPr lang="en-US" sz="2800" b="0" i="0" u="none" baseline="-25000" dirty="0">
                <a:solidFill>
                  <a:schemeClr val="dk1"/>
                </a:solidFill>
                <a:latin typeface="Calibri"/>
                <a:ea typeface="Calibri"/>
                <a:cs typeface="Calibri"/>
                <a:sym typeface="Calibri"/>
              </a:rPr>
              <a:t>2</a:t>
            </a:r>
            <a:r>
              <a:rPr lang="en-US" sz="2800" b="0" i="0" u="none" dirty="0">
                <a:solidFill>
                  <a:schemeClr val="dk1"/>
                </a:solidFill>
                <a:latin typeface="Calibri"/>
                <a:ea typeface="Calibri"/>
                <a:cs typeface="Calibri"/>
                <a:sym typeface="Calibri"/>
              </a:rPr>
              <a:t>, </a:t>
            </a:r>
            <a:r>
              <a:rPr lang="en-US" sz="2800" b="0" i="0" u="none" dirty="0">
                <a:solidFill>
                  <a:schemeClr val="dk1"/>
                </a:solidFill>
                <a:latin typeface="Times New Roman"/>
                <a:ea typeface="Times New Roman"/>
                <a:cs typeface="Times New Roman"/>
                <a:sym typeface="Times New Roman"/>
              </a:rPr>
              <a:t>…</a:t>
            </a:r>
            <a:r>
              <a:rPr lang="en-US" sz="2800" b="0" i="0" u="none" dirty="0">
                <a:solidFill>
                  <a:schemeClr val="dk1"/>
                </a:solidFill>
                <a:latin typeface="Calibri"/>
                <a:ea typeface="Calibri"/>
                <a:cs typeface="Calibri"/>
                <a:sym typeface="Calibri"/>
              </a:rPr>
              <a:t>, j must be a shortest path from i</a:t>
            </a:r>
            <a:r>
              <a:rPr lang="en-US" sz="2800" b="0" i="0" u="none" baseline="-25000" dirty="0">
                <a:solidFill>
                  <a:schemeClr val="dk1"/>
                </a:solidFill>
                <a:latin typeface="Calibri"/>
                <a:ea typeface="Calibri"/>
                <a:cs typeface="Calibri"/>
                <a:sym typeface="Calibri"/>
              </a:rPr>
              <a:t>1</a:t>
            </a:r>
            <a:r>
              <a:rPr lang="en-US" sz="2800" b="0" i="0" u="none" dirty="0">
                <a:solidFill>
                  <a:schemeClr val="dk1"/>
                </a:solidFill>
                <a:latin typeface="Calibri"/>
                <a:ea typeface="Calibri"/>
                <a:cs typeface="Calibri"/>
                <a:sym typeface="Calibri"/>
              </a:rPr>
              <a:t> to j</a:t>
            </a:r>
            <a:endParaRPr sz="2800" b="0" i="0" u="sng" dirty="0">
              <a:solidFill>
                <a:schemeClr val="hlink"/>
              </a:solidFill>
              <a:latin typeface="Calibri"/>
              <a:ea typeface="Calibri"/>
              <a:cs typeface="Calibri"/>
              <a:sym typeface="Calibri"/>
            </a:endParaRPr>
          </a:p>
          <a:p>
            <a:pPr marL="171450" marR="0" lvl="0" indent="-177800" algn="l" rtl="0">
              <a:lnSpc>
                <a:spcPct val="80000"/>
              </a:lnSpc>
              <a:spcBef>
                <a:spcPts val="700"/>
              </a:spcBef>
              <a:spcAft>
                <a:spcPts val="0"/>
              </a:spcAft>
              <a:buClr>
                <a:schemeClr val="hlink"/>
              </a:buClr>
              <a:buSzPts val="2800"/>
              <a:buFont typeface="Arial"/>
              <a:buChar char="•"/>
            </a:pPr>
            <a:r>
              <a:rPr lang="en-US" sz="2800" b="0" i="0" u="sng" dirty="0">
                <a:solidFill>
                  <a:schemeClr val="hlink"/>
                </a:solidFill>
                <a:latin typeface="Calibri"/>
                <a:ea typeface="Calibri"/>
                <a:cs typeface="Calibri"/>
                <a:sym typeface="Calibri"/>
              </a:rPr>
              <a:t>In summary, if a problem can be described by a multistage graph, then it can be solved by dynamic programming.</a:t>
            </a:r>
            <a:endParaRPr dirty="0"/>
          </a:p>
        </p:txBody>
      </p:sp>
      <p:sp>
        <p:nvSpPr>
          <p:cNvPr id="673" name="Google Shape;673;p6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9</a:t>
            </a:fld>
            <a:endParaRPr/>
          </a:p>
        </p:txBody>
      </p:sp>
    </p:spTree>
    <p:extLst>
      <p:ext uri="{BB962C8B-B14F-4D97-AF65-F5344CB8AC3E}">
        <p14:creationId xmlns:p14="http://schemas.microsoft.com/office/powerpoint/2010/main" val="960341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7"/>
          <p:cNvSpPr txBox="1">
            <a:spLocks noGrp="1"/>
          </p:cNvSpPr>
          <p:nvPr>
            <p:ph type="title"/>
          </p:nvPr>
        </p:nvSpPr>
        <p:spPr>
          <a:xfrm>
            <a:off x="426720" y="457200"/>
            <a:ext cx="8088630" cy="5957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Calibri"/>
              <a:buNone/>
            </a:pPr>
            <a:r>
              <a:rPr lang="en-US" sz="4000" b="0" i="0" u="none" dirty="0">
                <a:solidFill>
                  <a:schemeClr val="dk1"/>
                </a:solidFill>
                <a:latin typeface="Calibri"/>
                <a:ea typeface="Calibri"/>
                <a:cs typeface="Calibri"/>
                <a:sym typeface="Calibri"/>
              </a:rPr>
              <a:t>Multistage Graph :Introduction</a:t>
            </a:r>
            <a:endParaRPr dirty="0"/>
          </a:p>
        </p:txBody>
      </p:sp>
      <p:sp>
        <p:nvSpPr>
          <p:cNvPr id="614" name="Google Shape;614;p57"/>
          <p:cNvSpPr txBox="1">
            <a:spLocks noGrp="1"/>
          </p:cNvSpPr>
          <p:nvPr>
            <p:ph idx="1"/>
          </p:nvPr>
        </p:nvSpPr>
        <p:spPr>
          <a:xfrm>
            <a:off x="197837" y="1219200"/>
            <a:ext cx="8546395" cy="5137150"/>
          </a:xfrm>
          <a:prstGeom prst="rect">
            <a:avLst/>
          </a:prstGeom>
          <a:noFill/>
          <a:ln>
            <a:noFill/>
          </a:ln>
        </p:spPr>
        <p:txBody>
          <a:bodyPr spcFirstLastPara="1" wrap="square" lIns="91425" tIns="45700" rIns="91425" bIns="45700" anchor="t" anchorCtr="0">
            <a:normAutofit lnSpcReduction="10000"/>
          </a:bodyPr>
          <a:lstStyle/>
          <a:p>
            <a:pPr algn="just">
              <a:lnSpc>
                <a:spcPct val="100000"/>
              </a:lnSpc>
            </a:pPr>
            <a:r>
              <a:rPr lang="en-US" sz="2400" b="0" i="0" dirty="0">
                <a:solidFill>
                  <a:srgbClr val="242424"/>
                </a:solidFill>
                <a:effectLst/>
                <a:latin typeface="Times New Roman" panose="02020603050405020304" pitchFamily="18" charset="0"/>
                <a:cs typeface="Times New Roman" panose="02020603050405020304" pitchFamily="18" charset="0"/>
              </a:rPr>
              <a:t>A multistage graph is a directed and weighted graph, in which all vertices are divided into stages, such that all the edges are only directed from the vertex of the current stage to the vertex of the next stage (</a:t>
            </a:r>
            <a:r>
              <a:rPr lang="en-US" sz="2400" b="0" i="0" dirty="0" err="1">
                <a:solidFill>
                  <a:srgbClr val="242424"/>
                </a:solidFill>
                <a:effectLst/>
                <a:latin typeface="Times New Roman" panose="02020603050405020304" pitchFamily="18" charset="0"/>
                <a:cs typeface="Times New Roman" panose="02020603050405020304" pitchFamily="18" charset="0"/>
              </a:rPr>
              <a:t>i.e</a:t>
            </a:r>
            <a:r>
              <a:rPr lang="en-US" sz="2400" b="0" i="0" dirty="0">
                <a:solidFill>
                  <a:srgbClr val="242424"/>
                </a:solidFill>
                <a:effectLst/>
                <a:latin typeface="Times New Roman" panose="02020603050405020304" pitchFamily="18" charset="0"/>
                <a:cs typeface="Times New Roman" panose="02020603050405020304" pitchFamily="18" charset="0"/>
              </a:rPr>
              <a:t> there is no edge between the vertex of the same stage and to the previous stage vertex). </a:t>
            </a:r>
            <a:endParaRPr lang="en-US" sz="2400" b="0" i="0" dirty="0" smtClean="0">
              <a:solidFill>
                <a:srgbClr val="242424"/>
              </a:solidFill>
              <a:effectLst/>
              <a:latin typeface="Times New Roman" panose="02020603050405020304" pitchFamily="18" charset="0"/>
              <a:cs typeface="Times New Roman" panose="02020603050405020304" pitchFamily="18" charset="0"/>
            </a:endParaRPr>
          </a:p>
          <a:p>
            <a:pPr algn="just">
              <a:lnSpc>
                <a:spcPct val="100000"/>
              </a:lnSpc>
            </a:pPr>
            <a:r>
              <a:rPr lang="en-US" sz="2400" b="0" i="0" dirty="0" smtClean="0">
                <a:solidFill>
                  <a:srgbClr val="242424"/>
                </a:solidFill>
                <a:effectLst/>
                <a:latin typeface="Times New Roman" panose="02020603050405020304" pitchFamily="18" charset="0"/>
                <a:cs typeface="Times New Roman" panose="02020603050405020304" pitchFamily="18" charset="0"/>
              </a:rPr>
              <a:t>Both </a:t>
            </a:r>
            <a:r>
              <a:rPr lang="en-US" sz="2400" b="0" i="0" dirty="0">
                <a:solidFill>
                  <a:srgbClr val="242424"/>
                </a:solidFill>
                <a:effectLst/>
                <a:latin typeface="Times New Roman" panose="02020603050405020304" pitchFamily="18" charset="0"/>
                <a:cs typeface="Times New Roman" panose="02020603050405020304" pitchFamily="18" charset="0"/>
              </a:rPr>
              <a:t>the first and last stage contains only one vertex called source and destination/sink respectively</a:t>
            </a:r>
            <a:r>
              <a:rPr lang="en-US" sz="2400" b="0" i="0" dirty="0" smtClean="0">
                <a:solidFill>
                  <a:srgbClr val="242424"/>
                </a:solidFill>
                <a:effectLst/>
                <a:latin typeface="Times New Roman" panose="02020603050405020304" pitchFamily="18" charset="0"/>
                <a:cs typeface="Times New Roman" panose="02020603050405020304" pitchFamily="18" charset="0"/>
              </a:rPr>
              <a:t>.</a:t>
            </a:r>
          </a:p>
          <a:p>
            <a:pPr algn="just">
              <a:lnSpc>
                <a:spcPct val="100000"/>
              </a:lnSpc>
              <a:buNone/>
            </a:pPr>
            <a:r>
              <a:rPr lang="en-US" sz="2400" dirty="0" smtClean="0">
                <a:solidFill>
                  <a:srgbClr val="242424"/>
                </a:solidFill>
                <a:latin typeface="Times New Roman" panose="02020603050405020304" pitchFamily="18" charset="0"/>
                <a:cs typeface="Times New Roman" panose="02020603050405020304" pitchFamily="18" charset="0"/>
              </a:rPr>
              <a:t>Mathematically</a:t>
            </a:r>
            <a:r>
              <a:rPr lang="en-US" sz="2400" dirty="0">
                <a:solidFill>
                  <a:srgbClr val="242424"/>
                </a:solidFill>
                <a:latin typeface="Times New Roman" panose="02020603050405020304" pitchFamily="18" charset="0"/>
                <a:cs typeface="Times New Roman" panose="02020603050405020304" pitchFamily="18" charset="0"/>
              </a:rPr>
              <a:t>, a multistage graph can be defined as:</a:t>
            </a:r>
          </a:p>
          <a:p>
            <a:pPr algn="just">
              <a:lnSpc>
                <a:spcPct val="100000"/>
              </a:lnSpc>
            </a:pPr>
            <a:r>
              <a:rPr lang="en-US" sz="2400" dirty="0">
                <a:solidFill>
                  <a:srgbClr val="242424"/>
                </a:solidFill>
                <a:latin typeface="Times New Roman" panose="02020603050405020304" pitchFamily="18" charset="0"/>
                <a:cs typeface="Times New Roman" panose="02020603050405020304" pitchFamily="18" charset="0"/>
              </a:rPr>
              <a:t>Multistage graph G = (V, E, W) is a weighted directed graph in which vertices are partitioned into k ≥ 2 disjoint subsets V = {V1, V2, …, </a:t>
            </a:r>
            <a:r>
              <a:rPr lang="en-US" sz="2400" dirty="0" err="1">
                <a:solidFill>
                  <a:srgbClr val="242424"/>
                </a:solidFill>
                <a:latin typeface="Times New Roman" panose="02020603050405020304" pitchFamily="18" charset="0"/>
                <a:cs typeface="Times New Roman" panose="02020603050405020304" pitchFamily="18" charset="0"/>
              </a:rPr>
              <a:t>Vk</a:t>
            </a:r>
            <a:r>
              <a:rPr lang="en-US" sz="2400" dirty="0">
                <a:solidFill>
                  <a:srgbClr val="242424"/>
                </a:solidFill>
                <a:latin typeface="Times New Roman" panose="02020603050405020304" pitchFamily="18" charset="0"/>
                <a:cs typeface="Times New Roman" panose="02020603050405020304" pitchFamily="18" charset="0"/>
              </a:rPr>
              <a:t>} such that if edge (u, v) is present in E then u ∈ Vi and v ∈ Vi+1, 1 ≤ </a:t>
            </a:r>
            <a:r>
              <a:rPr lang="en-US" sz="2400" dirty="0" err="1">
                <a:solidFill>
                  <a:srgbClr val="242424"/>
                </a:solidFill>
                <a:latin typeface="Times New Roman" panose="02020603050405020304" pitchFamily="18" charset="0"/>
                <a:cs typeface="Times New Roman" panose="02020603050405020304" pitchFamily="18" charset="0"/>
              </a:rPr>
              <a:t>i</a:t>
            </a:r>
            <a:r>
              <a:rPr lang="en-US" sz="2400" dirty="0">
                <a:solidFill>
                  <a:srgbClr val="242424"/>
                </a:solidFill>
                <a:latin typeface="Times New Roman" panose="02020603050405020304" pitchFamily="18" charset="0"/>
                <a:cs typeface="Times New Roman" panose="02020603050405020304" pitchFamily="18" charset="0"/>
              </a:rPr>
              <a:t> ≤ k. </a:t>
            </a:r>
            <a:endParaRPr lang="en-US" sz="2400" dirty="0" smtClean="0">
              <a:solidFill>
                <a:srgbClr val="242424"/>
              </a:solidFill>
              <a:latin typeface="Times New Roman" panose="02020603050405020304" pitchFamily="18" charset="0"/>
              <a:cs typeface="Times New Roman" panose="02020603050405020304" pitchFamily="18" charset="0"/>
            </a:endParaRPr>
          </a:p>
          <a:p>
            <a:pPr algn="just">
              <a:lnSpc>
                <a:spcPct val="100000"/>
              </a:lnSpc>
            </a:pPr>
            <a:r>
              <a:rPr lang="en-US" sz="2400" dirty="0" smtClean="0">
                <a:solidFill>
                  <a:srgbClr val="242424"/>
                </a:solidFill>
                <a:latin typeface="Times New Roman" panose="02020603050405020304" pitchFamily="18" charset="0"/>
                <a:cs typeface="Times New Roman" panose="02020603050405020304" pitchFamily="18" charset="0"/>
              </a:rPr>
              <a:t>The </a:t>
            </a:r>
            <a:r>
              <a:rPr lang="en-US" sz="2400" dirty="0">
                <a:solidFill>
                  <a:srgbClr val="242424"/>
                </a:solidFill>
                <a:latin typeface="Times New Roman" panose="02020603050405020304" pitchFamily="18" charset="0"/>
                <a:cs typeface="Times New Roman" panose="02020603050405020304" pitchFamily="18" charset="0"/>
              </a:rPr>
              <a:t>sets V1 and </a:t>
            </a:r>
            <a:r>
              <a:rPr lang="en-US" sz="2400" dirty="0" err="1">
                <a:solidFill>
                  <a:srgbClr val="242424"/>
                </a:solidFill>
                <a:latin typeface="Times New Roman" panose="02020603050405020304" pitchFamily="18" charset="0"/>
                <a:cs typeface="Times New Roman" panose="02020603050405020304" pitchFamily="18" charset="0"/>
              </a:rPr>
              <a:t>Vk</a:t>
            </a:r>
            <a:r>
              <a:rPr lang="en-US" sz="2400" dirty="0">
                <a:solidFill>
                  <a:srgbClr val="242424"/>
                </a:solidFill>
                <a:latin typeface="Times New Roman" panose="02020603050405020304" pitchFamily="18" charset="0"/>
                <a:cs typeface="Times New Roman" panose="02020603050405020304" pitchFamily="18" charset="0"/>
              </a:rPr>
              <a:t> are such that |V1 | = |</a:t>
            </a:r>
            <a:r>
              <a:rPr lang="en-US" sz="2400" dirty="0" err="1">
                <a:solidFill>
                  <a:srgbClr val="242424"/>
                </a:solidFill>
                <a:latin typeface="Times New Roman" panose="02020603050405020304" pitchFamily="18" charset="0"/>
                <a:cs typeface="Times New Roman" panose="02020603050405020304" pitchFamily="18" charset="0"/>
              </a:rPr>
              <a:t>Vk</a:t>
            </a:r>
            <a:r>
              <a:rPr lang="en-US" sz="2400" dirty="0">
                <a:solidFill>
                  <a:srgbClr val="242424"/>
                </a:solidFill>
                <a:latin typeface="Times New Roman" panose="02020603050405020304" pitchFamily="18" charset="0"/>
                <a:cs typeface="Times New Roman" panose="02020603050405020304" pitchFamily="18" charset="0"/>
              </a:rPr>
              <a:t>|=1</a:t>
            </a:r>
          </a:p>
          <a:p>
            <a:pPr>
              <a:lnSpc>
                <a:spcPts val="2400"/>
              </a:lnSpc>
            </a:pPr>
            <a:endParaRPr lang="en-US" sz="1800" b="0" i="0" dirty="0">
              <a:solidFill>
                <a:srgbClr val="242424"/>
              </a:solidFill>
              <a:effectLst/>
              <a:latin typeface="source-serif-pro"/>
            </a:endParaRPr>
          </a:p>
          <a:p>
            <a:pPr algn="l">
              <a:lnSpc>
                <a:spcPts val="2400"/>
              </a:lnSpc>
            </a:pPr>
            <a:endParaRPr lang="en-US" sz="1800" b="0" i="0" dirty="0">
              <a:solidFill>
                <a:srgbClr val="242424"/>
              </a:solidFill>
              <a:effectLst/>
              <a:latin typeface="source-serif-pro"/>
            </a:endParaRPr>
          </a:p>
        </p:txBody>
      </p:sp>
      <p:sp>
        <p:nvSpPr>
          <p:cNvPr id="615" name="Google Shape;615;p57"/>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90</a:t>
            </a:fld>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7"/>
          <p:cNvSpPr txBox="1">
            <a:spLocks noGrp="1"/>
          </p:cNvSpPr>
          <p:nvPr>
            <p:ph type="title"/>
          </p:nvPr>
        </p:nvSpPr>
        <p:spPr>
          <a:xfrm>
            <a:off x="426720" y="457200"/>
            <a:ext cx="8088630" cy="70658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Calibri"/>
              <a:buNone/>
            </a:pPr>
            <a:r>
              <a:rPr lang="en-US" sz="4000" b="0" i="0" u="none" dirty="0">
                <a:solidFill>
                  <a:schemeClr val="dk1"/>
                </a:solidFill>
                <a:latin typeface="Calibri"/>
                <a:ea typeface="Calibri"/>
                <a:cs typeface="Calibri"/>
                <a:sym typeface="Calibri"/>
              </a:rPr>
              <a:t>Multistage Graph :Introduction</a:t>
            </a:r>
            <a:endParaRPr dirty="0"/>
          </a:p>
        </p:txBody>
      </p:sp>
      <p:sp>
        <p:nvSpPr>
          <p:cNvPr id="614" name="Google Shape;614;p57"/>
          <p:cNvSpPr txBox="1">
            <a:spLocks noGrp="1"/>
          </p:cNvSpPr>
          <p:nvPr>
            <p:ph idx="1"/>
          </p:nvPr>
        </p:nvSpPr>
        <p:spPr>
          <a:xfrm>
            <a:off x="426720" y="1163782"/>
            <a:ext cx="8546395" cy="631594"/>
          </a:xfrm>
          <a:prstGeom prst="rect">
            <a:avLst/>
          </a:prstGeom>
          <a:noFill/>
          <a:ln>
            <a:noFill/>
          </a:ln>
        </p:spPr>
        <p:txBody>
          <a:bodyPr spcFirstLastPara="1" wrap="square" lIns="91425" tIns="45700" rIns="91425" bIns="45700" anchor="t" anchorCtr="0">
            <a:normAutofit/>
          </a:bodyPr>
          <a:lstStyle/>
          <a:p>
            <a:pPr>
              <a:lnSpc>
                <a:spcPts val="2400"/>
              </a:lnSpc>
            </a:pPr>
            <a:r>
              <a:rPr lang="en-US" sz="1800" dirty="0" smtClean="0">
                <a:solidFill>
                  <a:srgbClr val="242424"/>
                </a:solidFill>
                <a:latin typeface="source-serif-pro"/>
              </a:rPr>
              <a:t>A </a:t>
            </a:r>
            <a:r>
              <a:rPr lang="en-US" sz="1800" dirty="0">
                <a:solidFill>
                  <a:srgbClr val="242424"/>
                </a:solidFill>
                <a:latin typeface="source-serif-pro"/>
              </a:rPr>
              <a:t>multistage graph with 9 vertices and K=5 stages</a:t>
            </a:r>
          </a:p>
          <a:p>
            <a:pPr algn="l">
              <a:lnSpc>
                <a:spcPts val="2400"/>
              </a:lnSpc>
            </a:pPr>
            <a:endParaRPr lang="en-US" sz="1800" b="0" i="0" dirty="0">
              <a:solidFill>
                <a:srgbClr val="242424"/>
              </a:solidFill>
              <a:effectLst/>
              <a:latin typeface="source-serif-pro"/>
            </a:endParaRPr>
          </a:p>
          <a:p>
            <a:pPr algn="l">
              <a:lnSpc>
                <a:spcPts val="2400"/>
              </a:lnSpc>
            </a:pPr>
            <a:endParaRPr lang="en-US" sz="1800" b="0" i="0" dirty="0">
              <a:solidFill>
                <a:srgbClr val="242424"/>
              </a:solidFill>
              <a:effectLst/>
              <a:latin typeface="source-serif-pro"/>
            </a:endParaRPr>
          </a:p>
        </p:txBody>
      </p:sp>
      <p:sp>
        <p:nvSpPr>
          <p:cNvPr id="615" name="Google Shape;615;p57"/>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91</a:t>
            </a:fld>
            <a:endParaRPr/>
          </a:p>
        </p:txBody>
      </p:sp>
      <p:pic>
        <p:nvPicPr>
          <p:cNvPr id="5" name="Picture 4">
            <a:extLst>
              <a:ext uri="{FF2B5EF4-FFF2-40B4-BE49-F238E27FC236}">
                <a16:creationId xmlns:a16="http://schemas.microsoft.com/office/drawing/2014/main" id="{35596B98-D4B2-12B8-B2B7-233364298249}"/>
              </a:ext>
            </a:extLst>
          </p:cNvPr>
          <p:cNvPicPr>
            <a:picLocks noChangeAspect="1"/>
          </p:cNvPicPr>
          <p:nvPr/>
        </p:nvPicPr>
        <p:blipFill>
          <a:blip r:embed="rId3"/>
          <a:stretch>
            <a:fillRect/>
          </a:stretch>
        </p:blipFill>
        <p:spPr>
          <a:xfrm>
            <a:off x="692727" y="1870364"/>
            <a:ext cx="7079673" cy="4000795"/>
          </a:xfrm>
          <a:prstGeom prst="rect">
            <a:avLst/>
          </a:prstGeom>
        </p:spPr>
      </p:pic>
    </p:spTree>
    <p:extLst>
      <p:ext uri="{BB962C8B-B14F-4D97-AF65-F5344CB8AC3E}">
        <p14:creationId xmlns:p14="http://schemas.microsoft.com/office/powerpoint/2010/main" val="961657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12">
          <a:extLst>
            <a:ext uri="{FF2B5EF4-FFF2-40B4-BE49-F238E27FC236}">
              <a16:creationId xmlns:a16="http://schemas.microsoft.com/office/drawing/2014/main" id="{5C575F80-7D16-9152-3027-9428E9C676FE}"/>
            </a:ext>
          </a:extLst>
        </p:cNvPr>
        <p:cNvGrpSpPr/>
        <p:nvPr/>
      </p:nvGrpSpPr>
      <p:grpSpPr>
        <a:xfrm>
          <a:off x="0" y="0"/>
          <a:ext cx="0" cy="0"/>
          <a:chOff x="0" y="0"/>
          <a:chExt cx="0" cy="0"/>
        </a:xfrm>
      </p:grpSpPr>
      <p:sp>
        <p:nvSpPr>
          <p:cNvPr id="613" name="Google Shape;613;p57">
            <a:extLst>
              <a:ext uri="{FF2B5EF4-FFF2-40B4-BE49-F238E27FC236}">
                <a16:creationId xmlns:a16="http://schemas.microsoft.com/office/drawing/2014/main" id="{2742F9CD-993D-4F02-4AB8-A32A256D78D1}"/>
              </a:ext>
            </a:extLst>
          </p:cNvPr>
          <p:cNvSpPr txBox="1">
            <a:spLocks noGrp="1"/>
          </p:cNvSpPr>
          <p:nvPr>
            <p:ph type="title"/>
          </p:nvPr>
        </p:nvSpPr>
        <p:spPr>
          <a:xfrm>
            <a:off x="426720" y="216677"/>
            <a:ext cx="7927571" cy="69373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Calibri"/>
              <a:buNone/>
            </a:pPr>
            <a:r>
              <a:rPr lang="en-US" sz="2800" b="0" i="0" u="none" dirty="0">
                <a:solidFill>
                  <a:schemeClr val="dk1"/>
                </a:solidFill>
                <a:latin typeface="Times" panose="02020603050405020304" pitchFamily="18" charset="0"/>
                <a:ea typeface="Calibri"/>
                <a:cs typeface="Times" panose="02020603050405020304" pitchFamily="18" charset="0"/>
                <a:sym typeface="Calibri"/>
              </a:rPr>
              <a:t>Multistage Graph : Dynamic programming approach </a:t>
            </a:r>
            <a:endParaRPr sz="2800" dirty="0">
              <a:latin typeface="Times" panose="02020603050405020304" pitchFamily="18" charset="0"/>
              <a:cs typeface="Times" panose="02020603050405020304" pitchFamily="18" charset="0"/>
            </a:endParaRPr>
          </a:p>
        </p:txBody>
      </p:sp>
      <p:sp>
        <p:nvSpPr>
          <p:cNvPr id="615" name="Google Shape;615;p57">
            <a:extLst>
              <a:ext uri="{FF2B5EF4-FFF2-40B4-BE49-F238E27FC236}">
                <a16:creationId xmlns:a16="http://schemas.microsoft.com/office/drawing/2014/main" id="{949004ED-FC88-7AF2-89A3-D4343F5BE41B}"/>
              </a:ext>
            </a:extLst>
          </p:cNvPr>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92</a:t>
            </a:fld>
            <a:endParaRPr/>
          </a:p>
        </p:txBody>
      </p:sp>
      <p:sp>
        <p:nvSpPr>
          <p:cNvPr id="6" name="TextBox 5">
            <a:extLst>
              <a:ext uri="{FF2B5EF4-FFF2-40B4-BE49-F238E27FC236}">
                <a16:creationId xmlns:a16="http://schemas.microsoft.com/office/drawing/2014/main" id="{53ED7B5C-8DCA-E05E-E050-B96D40200B19}"/>
              </a:ext>
            </a:extLst>
          </p:cNvPr>
          <p:cNvSpPr txBox="1"/>
          <p:nvPr/>
        </p:nvSpPr>
        <p:spPr>
          <a:xfrm>
            <a:off x="357050" y="1256467"/>
            <a:ext cx="8496005" cy="5262979"/>
          </a:xfrm>
          <a:prstGeom prst="rect">
            <a:avLst/>
          </a:prstGeom>
          <a:noFill/>
        </p:spPr>
        <p:txBody>
          <a:bodyPr wrap="square" rtlCol="0">
            <a:spAutoFit/>
          </a:bodyPr>
          <a:lstStyle/>
          <a:p>
            <a:pPr marL="285750" indent="-285750" algn="just">
              <a:buFont typeface="Arial" panose="020B0604020202020204" pitchFamily="34" charset="0"/>
              <a:buChar char="•"/>
            </a:pPr>
            <a:r>
              <a:rPr lang="en-US" sz="2400" b="0" i="0" dirty="0">
                <a:solidFill>
                  <a:srgbClr val="242424"/>
                </a:solidFill>
                <a:effectLst/>
                <a:latin typeface="Times New Roman" panose="02020603050405020304" pitchFamily="18" charset="0"/>
                <a:cs typeface="Times New Roman" panose="02020603050405020304" pitchFamily="18" charset="0"/>
              </a:rPr>
              <a:t>In the multistage graph problem, we are required to find the shortest path between the source and the </a:t>
            </a:r>
            <a:r>
              <a:rPr lang="en-US" sz="2400" b="0" i="0" dirty="0" smtClean="0">
                <a:solidFill>
                  <a:srgbClr val="242424"/>
                </a:solidFill>
                <a:effectLst/>
                <a:latin typeface="Times New Roman" panose="02020603050405020304" pitchFamily="18" charset="0"/>
                <a:cs typeface="Times New Roman" panose="02020603050405020304" pitchFamily="18" charset="0"/>
              </a:rPr>
              <a:t>sink/destination.</a:t>
            </a:r>
          </a:p>
          <a:p>
            <a:pPr marL="285750" indent="-285750" algn="just">
              <a:buFont typeface="Arial" panose="020B0604020202020204" pitchFamily="34" charset="0"/>
              <a:buChar char="•"/>
            </a:pPr>
            <a:r>
              <a:rPr lang="en-US" sz="2400" b="0" i="0" dirty="0" smtClean="0">
                <a:solidFill>
                  <a:srgbClr val="242424"/>
                </a:solidFill>
                <a:effectLst/>
                <a:latin typeface="Times New Roman" panose="02020603050405020304" pitchFamily="18" charset="0"/>
                <a:cs typeface="Times New Roman" panose="02020603050405020304" pitchFamily="18" charset="0"/>
              </a:rPr>
              <a:t>This </a:t>
            </a:r>
            <a:r>
              <a:rPr lang="en-US" sz="2400" b="0" i="0" dirty="0">
                <a:solidFill>
                  <a:srgbClr val="242424"/>
                </a:solidFill>
                <a:effectLst/>
                <a:latin typeface="Times New Roman" panose="02020603050405020304" pitchFamily="18" charset="0"/>
                <a:cs typeface="Times New Roman" panose="02020603050405020304" pitchFamily="18" charset="0"/>
              </a:rPr>
              <a:t>problem can be easily solved by dynamic programming. Before getting started, let’s understand what is Dynamic Programming(DP</a:t>
            </a:r>
            <a:r>
              <a:rPr lang="en-US" sz="2400" b="0" i="0" dirty="0" smtClean="0">
                <a:solidFill>
                  <a:srgbClr val="242424"/>
                </a:solidFill>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2400" dirty="0">
              <a:solidFill>
                <a:srgbClr val="242424"/>
              </a:solidFill>
              <a:latin typeface="Times New Roman" panose="02020603050405020304" pitchFamily="18" charset="0"/>
              <a:cs typeface="Times New Roman" panose="02020603050405020304" pitchFamily="18" charset="0"/>
            </a:endParaRPr>
          </a:p>
          <a:p>
            <a:pPr algn="just"/>
            <a:r>
              <a:rPr lang="en-US" sz="2400" b="1" dirty="0">
                <a:solidFill>
                  <a:srgbClr val="242424"/>
                </a:solidFill>
                <a:latin typeface="Times New Roman" panose="02020603050405020304" pitchFamily="18" charset="0"/>
                <a:cs typeface="Times New Roman" panose="02020603050405020304" pitchFamily="18" charset="0"/>
              </a:rPr>
              <a:t>Dynamic Programming:</a:t>
            </a:r>
            <a:endParaRPr lang="en-US" sz="2400" dirty="0">
              <a:solidFill>
                <a:srgbClr val="24242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rgbClr val="242424"/>
                </a:solidFill>
                <a:latin typeface="Times New Roman" panose="02020603050405020304" pitchFamily="18" charset="0"/>
                <a:cs typeface="Times New Roman" panose="02020603050405020304" pitchFamily="18" charset="0"/>
              </a:rPr>
              <a:t>Dynamic Programming is an optimization over recursion. </a:t>
            </a:r>
            <a:endParaRPr lang="en-US" sz="2400" dirty="0" smtClean="0">
              <a:solidFill>
                <a:srgbClr val="24242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smtClean="0">
                <a:solidFill>
                  <a:srgbClr val="242424"/>
                </a:solidFill>
                <a:latin typeface="Times New Roman" panose="02020603050405020304" pitchFamily="18" charset="0"/>
                <a:cs typeface="Times New Roman" panose="02020603050405020304" pitchFamily="18" charset="0"/>
              </a:rPr>
              <a:t>Whenever </a:t>
            </a:r>
            <a:r>
              <a:rPr lang="en-US" sz="2400" dirty="0">
                <a:solidFill>
                  <a:srgbClr val="242424"/>
                </a:solidFill>
                <a:latin typeface="Times New Roman" panose="02020603050405020304" pitchFamily="18" charset="0"/>
                <a:cs typeface="Times New Roman" panose="02020603050405020304" pitchFamily="18" charset="0"/>
              </a:rPr>
              <a:t>we have an optimization problem with repeated </a:t>
            </a:r>
            <a:r>
              <a:rPr lang="en-US" sz="2400" dirty="0" smtClean="0">
                <a:solidFill>
                  <a:srgbClr val="242424"/>
                </a:solidFill>
                <a:latin typeface="Times New Roman" panose="02020603050405020304" pitchFamily="18" charset="0"/>
                <a:cs typeface="Times New Roman" panose="02020603050405020304" pitchFamily="18" charset="0"/>
              </a:rPr>
              <a:t>sub-problems </a:t>
            </a:r>
            <a:r>
              <a:rPr lang="en-US" sz="2400" dirty="0">
                <a:solidFill>
                  <a:srgbClr val="242424"/>
                </a:solidFill>
                <a:latin typeface="Times New Roman" panose="02020603050405020304" pitchFamily="18" charset="0"/>
                <a:cs typeface="Times New Roman" panose="02020603050405020304" pitchFamily="18" charset="0"/>
              </a:rPr>
              <a:t>we use dynamic programming because, in dynamic programming, we store the solution to smaller </a:t>
            </a:r>
            <a:r>
              <a:rPr lang="en-US" sz="2400" dirty="0" smtClean="0">
                <a:solidFill>
                  <a:srgbClr val="242424"/>
                </a:solidFill>
                <a:latin typeface="Times New Roman" panose="02020603050405020304" pitchFamily="18" charset="0"/>
                <a:cs typeface="Times New Roman" panose="02020603050405020304" pitchFamily="18" charset="0"/>
              </a:rPr>
              <a:t>sub-problems </a:t>
            </a:r>
            <a:r>
              <a:rPr lang="en-US" sz="2400" dirty="0">
                <a:solidFill>
                  <a:srgbClr val="242424"/>
                </a:solidFill>
                <a:latin typeface="Times New Roman" panose="02020603050405020304" pitchFamily="18" charset="0"/>
                <a:cs typeface="Times New Roman" panose="02020603050405020304" pitchFamily="18" charset="0"/>
              </a:rPr>
              <a:t>in a table, and use it when the same </a:t>
            </a:r>
            <a:r>
              <a:rPr lang="en-US" sz="2400" dirty="0" smtClean="0">
                <a:solidFill>
                  <a:srgbClr val="242424"/>
                </a:solidFill>
                <a:latin typeface="Times New Roman" panose="02020603050405020304" pitchFamily="18" charset="0"/>
                <a:cs typeface="Times New Roman" panose="02020603050405020304" pitchFamily="18" charset="0"/>
              </a:rPr>
              <a:t>sub-problem </a:t>
            </a:r>
            <a:r>
              <a:rPr lang="en-US" sz="2400" dirty="0">
                <a:solidFill>
                  <a:srgbClr val="242424"/>
                </a:solidFill>
                <a:latin typeface="Times New Roman" panose="02020603050405020304" pitchFamily="18" charset="0"/>
                <a:cs typeface="Times New Roman" panose="02020603050405020304" pitchFamily="18" charset="0"/>
              </a:rPr>
              <a:t>arrives. </a:t>
            </a:r>
            <a:endParaRPr lang="en-US" sz="2400" dirty="0" smtClean="0">
              <a:solidFill>
                <a:srgbClr val="24242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smtClean="0">
                <a:solidFill>
                  <a:srgbClr val="242424"/>
                </a:solidFill>
                <a:latin typeface="Times New Roman" panose="02020603050405020304" pitchFamily="18" charset="0"/>
                <a:cs typeface="Times New Roman" panose="02020603050405020304" pitchFamily="18" charset="0"/>
              </a:rPr>
              <a:t>Dynamic </a:t>
            </a:r>
            <a:r>
              <a:rPr lang="en-US" sz="2400" dirty="0">
                <a:solidFill>
                  <a:srgbClr val="242424"/>
                </a:solidFill>
                <a:latin typeface="Times New Roman" panose="02020603050405020304" pitchFamily="18" charset="0"/>
                <a:cs typeface="Times New Roman" panose="02020603050405020304" pitchFamily="18" charset="0"/>
              </a:rPr>
              <a:t>programming reduces the exponential time complexity of a recursive algorithm to polynomial time complexity. </a:t>
            </a:r>
          </a:p>
        </p:txBody>
      </p:sp>
    </p:spTree>
    <p:extLst>
      <p:ext uri="{BB962C8B-B14F-4D97-AF65-F5344CB8AC3E}">
        <p14:creationId xmlns:p14="http://schemas.microsoft.com/office/powerpoint/2010/main" val="35572399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12">
          <a:extLst>
            <a:ext uri="{FF2B5EF4-FFF2-40B4-BE49-F238E27FC236}">
              <a16:creationId xmlns:a16="http://schemas.microsoft.com/office/drawing/2014/main" id="{5C575F80-7D16-9152-3027-9428E9C676FE}"/>
            </a:ext>
          </a:extLst>
        </p:cNvPr>
        <p:cNvGrpSpPr/>
        <p:nvPr/>
      </p:nvGrpSpPr>
      <p:grpSpPr>
        <a:xfrm>
          <a:off x="0" y="0"/>
          <a:ext cx="0" cy="0"/>
          <a:chOff x="0" y="0"/>
          <a:chExt cx="0" cy="0"/>
        </a:xfrm>
      </p:grpSpPr>
      <p:sp>
        <p:nvSpPr>
          <p:cNvPr id="613" name="Google Shape;613;p57">
            <a:extLst>
              <a:ext uri="{FF2B5EF4-FFF2-40B4-BE49-F238E27FC236}">
                <a16:creationId xmlns:a16="http://schemas.microsoft.com/office/drawing/2014/main" id="{2742F9CD-993D-4F02-4AB8-A32A256D78D1}"/>
              </a:ext>
            </a:extLst>
          </p:cNvPr>
          <p:cNvSpPr txBox="1">
            <a:spLocks noGrp="1"/>
          </p:cNvSpPr>
          <p:nvPr>
            <p:ph type="title"/>
          </p:nvPr>
        </p:nvSpPr>
        <p:spPr>
          <a:xfrm>
            <a:off x="426720" y="216676"/>
            <a:ext cx="8509462" cy="13488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0" i="0" u="none" dirty="0">
                <a:solidFill>
                  <a:schemeClr val="dk1"/>
                </a:solidFill>
                <a:latin typeface="Calibri"/>
                <a:ea typeface="Calibri"/>
                <a:cs typeface="Calibri"/>
                <a:sym typeface="Calibri"/>
              </a:rPr>
              <a:t>Multistage Graph : </a:t>
            </a:r>
            <a:r>
              <a:rPr lang="en-US" sz="3200" b="0" i="0" u="none" dirty="0">
                <a:solidFill>
                  <a:schemeClr val="dk1"/>
                </a:solidFill>
                <a:latin typeface="Calibri"/>
                <a:ea typeface="Calibri"/>
                <a:cs typeface="Calibri"/>
                <a:sym typeface="Calibri"/>
              </a:rPr>
              <a:t>Dynamic programming approach</a:t>
            </a:r>
            <a:r>
              <a:rPr lang="en-US" sz="2800" b="0" i="0" u="none" dirty="0">
                <a:solidFill>
                  <a:schemeClr val="dk1"/>
                </a:solidFill>
                <a:latin typeface="Calibri"/>
                <a:ea typeface="Calibri"/>
                <a:cs typeface="Calibri"/>
                <a:sym typeface="Calibri"/>
              </a:rPr>
              <a:t> </a:t>
            </a:r>
            <a:endParaRPr dirty="0"/>
          </a:p>
        </p:txBody>
      </p:sp>
      <p:sp>
        <p:nvSpPr>
          <p:cNvPr id="615" name="Google Shape;615;p57">
            <a:extLst>
              <a:ext uri="{FF2B5EF4-FFF2-40B4-BE49-F238E27FC236}">
                <a16:creationId xmlns:a16="http://schemas.microsoft.com/office/drawing/2014/main" id="{949004ED-FC88-7AF2-89A3-D4343F5BE41B}"/>
              </a:ext>
            </a:extLst>
          </p:cNvPr>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93</a:t>
            </a:fld>
            <a:endParaRPr/>
          </a:p>
        </p:txBody>
      </p:sp>
      <p:sp>
        <p:nvSpPr>
          <p:cNvPr id="8" name="TextBox 7">
            <a:extLst>
              <a:ext uri="{FF2B5EF4-FFF2-40B4-BE49-F238E27FC236}">
                <a16:creationId xmlns:a16="http://schemas.microsoft.com/office/drawing/2014/main" id="{97D17A1D-3B00-81B4-E473-8A7730C3F99F}"/>
              </a:ext>
            </a:extLst>
          </p:cNvPr>
          <p:cNvSpPr txBox="1"/>
          <p:nvPr/>
        </p:nvSpPr>
        <p:spPr>
          <a:xfrm>
            <a:off x="540327" y="2023763"/>
            <a:ext cx="8160328" cy="3416320"/>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solidFill>
                  <a:srgbClr val="242424"/>
                </a:solidFill>
                <a:latin typeface="Times New Roman" panose="02020603050405020304" pitchFamily="18" charset="0"/>
                <a:cs typeface="Times New Roman" panose="02020603050405020304" pitchFamily="18" charset="0"/>
              </a:rPr>
              <a:t>Dynamic </a:t>
            </a:r>
            <a:r>
              <a:rPr lang="en-US" sz="2400" dirty="0">
                <a:solidFill>
                  <a:srgbClr val="242424"/>
                </a:solidFill>
                <a:latin typeface="Times New Roman" panose="02020603050405020304" pitchFamily="18" charset="0"/>
                <a:cs typeface="Times New Roman" panose="02020603050405020304" pitchFamily="18" charset="0"/>
              </a:rPr>
              <a:t>programming can be applied to many problems like travelling salesman problems and multistage graph </a:t>
            </a:r>
            <a:r>
              <a:rPr lang="en-US" sz="2400" dirty="0" smtClean="0">
                <a:solidFill>
                  <a:srgbClr val="242424"/>
                </a:solidFill>
                <a:latin typeface="Times New Roman" panose="02020603050405020304" pitchFamily="18" charset="0"/>
                <a:cs typeface="Times New Roman" panose="02020603050405020304" pitchFamily="18" charset="0"/>
              </a:rPr>
              <a:t>problems.</a:t>
            </a:r>
          </a:p>
          <a:p>
            <a:pPr marL="342900" indent="-342900" algn="l">
              <a:buFont typeface="Arial" panose="020B0604020202020204" pitchFamily="34" charset="0"/>
              <a:buChar char="•"/>
            </a:pPr>
            <a:endParaRPr lang="en-US" sz="2400" dirty="0">
              <a:solidFill>
                <a:srgbClr val="242424"/>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dirty="0" smtClean="0">
                <a:solidFill>
                  <a:srgbClr val="242424"/>
                </a:solidFill>
                <a:latin typeface="Times New Roman" panose="02020603050405020304" pitchFamily="18" charset="0"/>
                <a:cs typeface="Times New Roman" panose="02020603050405020304" pitchFamily="18" charset="0"/>
              </a:rPr>
              <a:t>The </a:t>
            </a:r>
            <a:r>
              <a:rPr lang="en-US" sz="2400" dirty="0">
                <a:solidFill>
                  <a:srgbClr val="242424"/>
                </a:solidFill>
                <a:latin typeface="Times New Roman" panose="02020603050405020304" pitchFamily="18" charset="0"/>
                <a:cs typeface="Times New Roman" panose="02020603050405020304" pitchFamily="18" charset="0"/>
              </a:rPr>
              <a:t>multistage graph problem can be solved in two ways using dynamic programming </a:t>
            </a:r>
            <a:r>
              <a:rPr lang="en-US" sz="2400" dirty="0" smtClean="0">
                <a:solidFill>
                  <a:srgbClr val="242424"/>
                </a:solidFill>
                <a:latin typeface="Times New Roman" panose="02020603050405020304" pitchFamily="18" charset="0"/>
                <a:cs typeface="Times New Roman" panose="02020603050405020304" pitchFamily="18" charset="0"/>
              </a:rPr>
              <a:t>:</a:t>
            </a:r>
          </a:p>
          <a:p>
            <a:pPr algn="l"/>
            <a:endParaRPr lang="en-US" sz="2400" dirty="0" smtClean="0">
              <a:solidFill>
                <a:srgbClr val="242424"/>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400" dirty="0" smtClean="0">
                <a:solidFill>
                  <a:srgbClr val="242424"/>
                </a:solidFill>
                <a:latin typeface="Times New Roman" panose="02020603050405020304" pitchFamily="18" charset="0"/>
                <a:cs typeface="Times New Roman" panose="02020603050405020304" pitchFamily="18" charset="0"/>
              </a:rPr>
              <a:t>Forward approach</a:t>
            </a:r>
          </a:p>
          <a:p>
            <a:pPr lvl="1"/>
            <a:endParaRPr lang="en-US" sz="2400" dirty="0" smtClean="0">
              <a:solidFill>
                <a:srgbClr val="242424"/>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400" dirty="0" smtClean="0">
                <a:solidFill>
                  <a:srgbClr val="242424"/>
                </a:solidFill>
                <a:latin typeface="Times New Roman" panose="02020603050405020304" pitchFamily="18" charset="0"/>
                <a:cs typeface="Times New Roman" panose="02020603050405020304" pitchFamily="18" charset="0"/>
              </a:rPr>
              <a:t>Backward </a:t>
            </a:r>
            <a:r>
              <a:rPr lang="en-US" sz="2400" dirty="0">
                <a:solidFill>
                  <a:srgbClr val="242424"/>
                </a:solidFill>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36289437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12">
          <a:extLst>
            <a:ext uri="{FF2B5EF4-FFF2-40B4-BE49-F238E27FC236}">
              <a16:creationId xmlns:a16="http://schemas.microsoft.com/office/drawing/2014/main" id="{2FDAB819-0D2D-174C-8251-2D7D7956BF4C}"/>
            </a:ext>
          </a:extLst>
        </p:cNvPr>
        <p:cNvGrpSpPr/>
        <p:nvPr/>
      </p:nvGrpSpPr>
      <p:grpSpPr>
        <a:xfrm>
          <a:off x="0" y="0"/>
          <a:ext cx="0" cy="0"/>
          <a:chOff x="0" y="0"/>
          <a:chExt cx="0" cy="0"/>
        </a:xfrm>
      </p:grpSpPr>
      <p:sp>
        <p:nvSpPr>
          <p:cNvPr id="613" name="Google Shape;613;p57">
            <a:extLst>
              <a:ext uri="{FF2B5EF4-FFF2-40B4-BE49-F238E27FC236}">
                <a16:creationId xmlns:a16="http://schemas.microsoft.com/office/drawing/2014/main" id="{5B4A2B31-768F-3CBC-3F49-EC31FE15BBF5}"/>
              </a:ext>
            </a:extLst>
          </p:cNvPr>
          <p:cNvSpPr txBox="1">
            <a:spLocks noGrp="1"/>
          </p:cNvSpPr>
          <p:nvPr>
            <p:ph type="title"/>
          </p:nvPr>
        </p:nvSpPr>
        <p:spPr>
          <a:xfrm>
            <a:off x="426720" y="310871"/>
            <a:ext cx="7886007" cy="56471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Calibri"/>
              <a:buNone/>
            </a:pPr>
            <a:r>
              <a:rPr lang="en-US" sz="4000" b="0" i="0" u="none" dirty="0">
                <a:solidFill>
                  <a:schemeClr val="dk1"/>
                </a:solidFill>
                <a:latin typeface="Calibri"/>
                <a:ea typeface="Calibri"/>
                <a:cs typeface="Calibri"/>
                <a:sym typeface="Calibri"/>
              </a:rPr>
              <a:t>Multistage Graph : </a:t>
            </a:r>
            <a:r>
              <a:rPr lang="en-US" sz="3200" b="0" i="0" u="none" dirty="0">
                <a:solidFill>
                  <a:schemeClr val="dk1"/>
                </a:solidFill>
                <a:latin typeface="Calibri"/>
                <a:ea typeface="Calibri"/>
                <a:cs typeface="Calibri"/>
                <a:sym typeface="Calibri"/>
              </a:rPr>
              <a:t>Forward Approach</a:t>
            </a:r>
            <a:r>
              <a:rPr lang="en-US" sz="2800" b="0" i="0" u="none" dirty="0">
                <a:solidFill>
                  <a:schemeClr val="dk1"/>
                </a:solidFill>
                <a:latin typeface="Calibri"/>
                <a:ea typeface="Calibri"/>
                <a:cs typeface="Calibri"/>
                <a:sym typeface="Calibri"/>
              </a:rPr>
              <a:t> </a:t>
            </a:r>
            <a:endParaRPr dirty="0"/>
          </a:p>
        </p:txBody>
      </p:sp>
      <p:sp>
        <p:nvSpPr>
          <p:cNvPr id="615" name="Google Shape;615;p57">
            <a:extLst>
              <a:ext uri="{FF2B5EF4-FFF2-40B4-BE49-F238E27FC236}">
                <a16:creationId xmlns:a16="http://schemas.microsoft.com/office/drawing/2014/main" id="{C2004A58-6F64-AAFB-A8C4-C919A0A1C728}"/>
              </a:ext>
            </a:extLst>
          </p:cNvPr>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94</a:t>
            </a:fld>
            <a:endParaRPr/>
          </a:p>
        </p:txBody>
      </p:sp>
      <p:sp>
        <p:nvSpPr>
          <p:cNvPr id="6" name="TextBox 5">
            <a:extLst>
              <a:ext uri="{FF2B5EF4-FFF2-40B4-BE49-F238E27FC236}">
                <a16:creationId xmlns:a16="http://schemas.microsoft.com/office/drawing/2014/main" id="{0A3B0751-CCE1-9BE0-DA61-690994CD1B40}"/>
              </a:ext>
            </a:extLst>
          </p:cNvPr>
          <p:cNvSpPr txBox="1"/>
          <p:nvPr/>
        </p:nvSpPr>
        <p:spPr>
          <a:xfrm>
            <a:off x="426720" y="1261475"/>
            <a:ext cx="8287789" cy="5262979"/>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solidFill>
                  <a:srgbClr val="242424"/>
                </a:solidFill>
                <a:latin typeface="Times New Roman" panose="02020603050405020304" pitchFamily="18" charset="0"/>
                <a:cs typeface="Times New Roman" panose="02020603050405020304" pitchFamily="18" charset="0"/>
              </a:rPr>
              <a:t>In the forward approach, we assume that there are k stages in the graph. </a:t>
            </a:r>
            <a:endParaRPr lang="en-US" sz="2400" dirty="0" smtClean="0">
              <a:solidFill>
                <a:srgbClr val="242424"/>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dirty="0" smtClean="0">
                <a:solidFill>
                  <a:srgbClr val="242424"/>
                </a:solidFill>
                <a:latin typeface="Times New Roman" panose="02020603050405020304" pitchFamily="18" charset="0"/>
                <a:cs typeface="Times New Roman" panose="02020603050405020304" pitchFamily="18" charset="0"/>
              </a:rPr>
              <a:t>We </a:t>
            </a:r>
            <a:r>
              <a:rPr lang="en-US" sz="2400" dirty="0">
                <a:solidFill>
                  <a:srgbClr val="242424"/>
                </a:solidFill>
                <a:latin typeface="Times New Roman" panose="02020603050405020304" pitchFamily="18" charset="0"/>
                <a:cs typeface="Times New Roman" panose="02020603050405020304" pitchFamily="18" charset="0"/>
              </a:rPr>
              <a:t>start from the last stage and find out the cost of each and every node to the first stage. </a:t>
            </a:r>
            <a:endParaRPr lang="en-US" sz="2400" dirty="0" smtClean="0">
              <a:solidFill>
                <a:srgbClr val="242424"/>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dirty="0" smtClean="0">
                <a:solidFill>
                  <a:srgbClr val="242424"/>
                </a:solidFill>
                <a:latin typeface="Times New Roman" panose="02020603050405020304" pitchFamily="18" charset="0"/>
                <a:cs typeface="Times New Roman" panose="02020603050405020304" pitchFamily="18" charset="0"/>
              </a:rPr>
              <a:t>We </a:t>
            </a:r>
            <a:r>
              <a:rPr lang="en-US" sz="2400" dirty="0">
                <a:solidFill>
                  <a:srgbClr val="242424"/>
                </a:solidFill>
                <a:latin typeface="Times New Roman" panose="02020603050405020304" pitchFamily="18" charset="0"/>
                <a:cs typeface="Times New Roman" panose="02020603050405020304" pitchFamily="18" charset="0"/>
              </a:rPr>
              <a:t>then find out the minimum cost path from the source to destination (</a:t>
            </a:r>
            <a:r>
              <a:rPr lang="en-US" sz="2400" dirty="0" err="1">
                <a:solidFill>
                  <a:srgbClr val="242424"/>
                </a:solidFill>
                <a:latin typeface="Times New Roman" panose="02020603050405020304" pitchFamily="18" charset="0"/>
                <a:cs typeface="Times New Roman" panose="02020603050405020304" pitchFamily="18" charset="0"/>
              </a:rPr>
              <a:t>i.e</a:t>
            </a:r>
            <a:r>
              <a:rPr lang="en-US" sz="2400" dirty="0">
                <a:solidFill>
                  <a:srgbClr val="242424"/>
                </a:solidFill>
                <a:latin typeface="Times New Roman" panose="02020603050405020304" pitchFamily="18" charset="0"/>
                <a:cs typeface="Times New Roman" panose="02020603050405020304" pitchFamily="18" charset="0"/>
              </a:rPr>
              <a:t> from stage 1 to stage k</a:t>
            </a:r>
            <a:r>
              <a:rPr lang="en-US" sz="2400" dirty="0" smtClean="0">
                <a:solidFill>
                  <a:srgbClr val="242424"/>
                </a:solidFill>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endParaRPr lang="en-US" sz="2400" dirty="0">
              <a:solidFill>
                <a:srgbClr val="242424"/>
              </a:solidFill>
              <a:latin typeface="Times New Roman" panose="02020603050405020304" pitchFamily="18" charset="0"/>
              <a:cs typeface="Times New Roman" panose="02020603050405020304" pitchFamily="18" charset="0"/>
            </a:endParaRPr>
          </a:p>
          <a:p>
            <a:pPr algn="l">
              <a:buNone/>
            </a:pPr>
            <a:r>
              <a:rPr lang="en-US" sz="2400" dirty="0">
                <a:solidFill>
                  <a:srgbClr val="242424"/>
                </a:solidFill>
                <a:latin typeface="Times New Roman" panose="02020603050405020304" pitchFamily="18" charset="0"/>
                <a:cs typeface="Times New Roman" panose="02020603050405020304" pitchFamily="18" charset="0"/>
              </a:rPr>
              <a:t>Procedure</a:t>
            </a:r>
            <a:r>
              <a:rPr lang="en-US" sz="2400" dirty="0" smtClean="0">
                <a:solidFill>
                  <a:srgbClr val="242424"/>
                </a:solidFill>
                <a:latin typeface="Times New Roman" panose="02020603050405020304" pitchFamily="18" charset="0"/>
                <a:cs typeface="Times New Roman" panose="02020603050405020304" pitchFamily="18" charset="0"/>
              </a:rPr>
              <a:t>:</a:t>
            </a:r>
          </a:p>
          <a:p>
            <a:pPr marL="457200" indent="-457200" algn="l">
              <a:buFont typeface="+mj-lt"/>
              <a:buAutoNum type="arabicPeriod"/>
            </a:pPr>
            <a:r>
              <a:rPr lang="en-US" sz="2400" dirty="0" smtClean="0">
                <a:solidFill>
                  <a:srgbClr val="242424"/>
                </a:solidFill>
                <a:latin typeface="Times New Roman" panose="02020603050405020304" pitchFamily="18" charset="0"/>
                <a:cs typeface="Times New Roman" panose="02020603050405020304" pitchFamily="18" charset="0"/>
              </a:rPr>
              <a:t>Maintain </a:t>
            </a:r>
            <a:r>
              <a:rPr lang="en-US" sz="2400" dirty="0">
                <a:solidFill>
                  <a:srgbClr val="242424"/>
                </a:solidFill>
                <a:latin typeface="Times New Roman" panose="02020603050405020304" pitchFamily="18" charset="0"/>
                <a:cs typeface="Times New Roman" panose="02020603050405020304" pitchFamily="18" charset="0"/>
              </a:rPr>
              <a:t>a cost array cost[n] which stores the distance from any vertex to the </a:t>
            </a:r>
            <a:r>
              <a:rPr lang="en-US" sz="2400" dirty="0" smtClean="0">
                <a:solidFill>
                  <a:srgbClr val="242424"/>
                </a:solidFill>
                <a:latin typeface="Times New Roman" panose="02020603050405020304" pitchFamily="18" charset="0"/>
                <a:cs typeface="Times New Roman" panose="02020603050405020304" pitchFamily="18" charset="0"/>
              </a:rPr>
              <a:t>destination.</a:t>
            </a:r>
          </a:p>
          <a:p>
            <a:pPr marL="457200" indent="-457200" algn="l">
              <a:buFont typeface="+mj-lt"/>
              <a:buAutoNum type="arabicPeriod"/>
            </a:pPr>
            <a:r>
              <a:rPr lang="en-US" sz="2400" dirty="0" smtClean="0">
                <a:solidFill>
                  <a:srgbClr val="242424"/>
                </a:solidFill>
                <a:latin typeface="Times New Roman" panose="02020603050405020304" pitchFamily="18" charset="0"/>
                <a:cs typeface="Times New Roman" panose="02020603050405020304" pitchFamily="18" charset="0"/>
              </a:rPr>
              <a:t>If </a:t>
            </a:r>
            <a:r>
              <a:rPr lang="en-US" sz="2400" dirty="0">
                <a:solidFill>
                  <a:srgbClr val="242424"/>
                </a:solidFill>
                <a:latin typeface="Times New Roman" panose="02020603050405020304" pitchFamily="18" charset="0"/>
                <a:cs typeface="Times New Roman" panose="02020603050405020304" pitchFamily="18" charset="0"/>
              </a:rPr>
              <a:t>a vertex has more than one path, then the path with the minimum distance is chosen and the intermediate vertex is stored in the distance array D[n]. </a:t>
            </a:r>
            <a:r>
              <a:rPr lang="en-US" sz="2400" dirty="0" smtClean="0">
                <a:solidFill>
                  <a:srgbClr val="242424"/>
                </a:solidFill>
                <a:latin typeface="Times New Roman" panose="02020603050405020304" pitchFamily="18" charset="0"/>
                <a:cs typeface="Times New Roman" panose="02020603050405020304" pitchFamily="18" charset="0"/>
              </a:rPr>
              <a:t>This </a:t>
            </a:r>
            <a:r>
              <a:rPr lang="en-US" sz="2400" dirty="0">
                <a:solidFill>
                  <a:srgbClr val="242424"/>
                </a:solidFill>
                <a:latin typeface="Times New Roman" panose="02020603050405020304" pitchFamily="18" charset="0"/>
                <a:cs typeface="Times New Roman" panose="02020603050405020304" pitchFamily="18" charset="0"/>
              </a:rPr>
              <a:t>will give us a minimum cost path from each and every vertex</a:t>
            </a:r>
            <a:r>
              <a:rPr lang="en-US" sz="2400" dirty="0" smtClean="0">
                <a:solidFill>
                  <a:srgbClr val="242424"/>
                </a:solidFill>
                <a:latin typeface="Times New Roman" panose="02020603050405020304" pitchFamily="18" charset="0"/>
                <a:cs typeface="Times New Roman" panose="02020603050405020304" pitchFamily="18" charset="0"/>
              </a:rPr>
              <a:t>.</a:t>
            </a:r>
            <a:endParaRPr lang="en-US" sz="2400" dirty="0">
              <a:solidFill>
                <a:srgbClr val="24242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6906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12">
          <a:extLst>
            <a:ext uri="{FF2B5EF4-FFF2-40B4-BE49-F238E27FC236}">
              <a16:creationId xmlns:a16="http://schemas.microsoft.com/office/drawing/2014/main" id="{2FDAB819-0D2D-174C-8251-2D7D7956BF4C}"/>
            </a:ext>
          </a:extLst>
        </p:cNvPr>
        <p:cNvGrpSpPr/>
        <p:nvPr/>
      </p:nvGrpSpPr>
      <p:grpSpPr>
        <a:xfrm>
          <a:off x="0" y="0"/>
          <a:ext cx="0" cy="0"/>
          <a:chOff x="0" y="0"/>
          <a:chExt cx="0" cy="0"/>
        </a:xfrm>
      </p:grpSpPr>
      <p:sp>
        <p:nvSpPr>
          <p:cNvPr id="613" name="Google Shape;613;p57">
            <a:extLst>
              <a:ext uri="{FF2B5EF4-FFF2-40B4-BE49-F238E27FC236}">
                <a16:creationId xmlns:a16="http://schemas.microsoft.com/office/drawing/2014/main" id="{5B4A2B31-768F-3CBC-3F49-EC31FE15BBF5}"/>
              </a:ext>
            </a:extLst>
          </p:cNvPr>
          <p:cNvSpPr txBox="1">
            <a:spLocks noGrp="1"/>
          </p:cNvSpPr>
          <p:nvPr>
            <p:ph type="title"/>
          </p:nvPr>
        </p:nvSpPr>
        <p:spPr>
          <a:xfrm>
            <a:off x="426720" y="216677"/>
            <a:ext cx="8717280" cy="69373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Calibri"/>
              <a:buNone/>
            </a:pPr>
            <a:r>
              <a:rPr lang="en-US" sz="4000" b="0" i="0" u="none" dirty="0">
                <a:solidFill>
                  <a:schemeClr val="dk1"/>
                </a:solidFill>
                <a:latin typeface="Calibri"/>
                <a:ea typeface="Calibri"/>
                <a:cs typeface="Calibri"/>
                <a:sym typeface="Calibri"/>
              </a:rPr>
              <a:t>Multistage Graph : </a:t>
            </a:r>
            <a:r>
              <a:rPr lang="en-US" sz="3200" b="0" i="0" u="none" dirty="0">
                <a:solidFill>
                  <a:schemeClr val="dk1"/>
                </a:solidFill>
                <a:latin typeface="Calibri"/>
                <a:ea typeface="Calibri"/>
                <a:cs typeface="Calibri"/>
                <a:sym typeface="Calibri"/>
              </a:rPr>
              <a:t>Forward Approach</a:t>
            </a:r>
            <a:r>
              <a:rPr lang="en-US" sz="2800" b="0" i="0" u="none" dirty="0">
                <a:solidFill>
                  <a:schemeClr val="dk1"/>
                </a:solidFill>
                <a:latin typeface="Calibri"/>
                <a:ea typeface="Calibri"/>
                <a:cs typeface="Calibri"/>
                <a:sym typeface="Calibri"/>
              </a:rPr>
              <a:t> </a:t>
            </a:r>
            <a:endParaRPr dirty="0"/>
          </a:p>
        </p:txBody>
      </p:sp>
      <p:sp>
        <p:nvSpPr>
          <p:cNvPr id="615" name="Google Shape;615;p57">
            <a:extLst>
              <a:ext uri="{FF2B5EF4-FFF2-40B4-BE49-F238E27FC236}">
                <a16:creationId xmlns:a16="http://schemas.microsoft.com/office/drawing/2014/main" id="{C2004A58-6F64-AAFB-A8C4-C919A0A1C728}"/>
              </a:ext>
            </a:extLst>
          </p:cNvPr>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95</a:t>
            </a:fld>
            <a:endParaRPr/>
          </a:p>
        </p:txBody>
      </p:sp>
      <p:sp>
        <p:nvSpPr>
          <p:cNvPr id="6" name="TextBox 5">
            <a:extLst>
              <a:ext uri="{FF2B5EF4-FFF2-40B4-BE49-F238E27FC236}">
                <a16:creationId xmlns:a16="http://schemas.microsoft.com/office/drawing/2014/main" id="{0A3B0751-CCE1-9BE0-DA61-690994CD1B40}"/>
              </a:ext>
            </a:extLst>
          </p:cNvPr>
          <p:cNvSpPr txBox="1"/>
          <p:nvPr/>
        </p:nvSpPr>
        <p:spPr>
          <a:xfrm>
            <a:off x="218504" y="910414"/>
            <a:ext cx="8786950" cy="5447645"/>
          </a:xfrm>
          <a:prstGeom prst="rect">
            <a:avLst/>
          </a:prstGeom>
          <a:noFill/>
        </p:spPr>
        <p:txBody>
          <a:bodyPr wrap="square" rtlCol="0">
            <a:spAutoFit/>
          </a:bodyPr>
          <a:lstStyle/>
          <a:p>
            <a:pPr marL="457200" indent="-457200" algn="l">
              <a:buFont typeface="+mj-lt"/>
              <a:buAutoNum type="arabicPeriod" startAt="3"/>
            </a:pPr>
            <a:r>
              <a:rPr lang="en-US" sz="2400" dirty="0" smtClean="0">
                <a:solidFill>
                  <a:srgbClr val="242424"/>
                </a:solidFill>
                <a:latin typeface="Times New Roman" panose="02020603050405020304" pitchFamily="18" charset="0"/>
                <a:cs typeface="Times New Roman" panose="02020603050405020304" pitchFamily="18" charset="0"/>
              </a:rPr>
              <a:t>Finally</a:t>
            </a:r>
            <a:r>
              <a:rPr lang="en-US" sz="2400" dirty="0">
                <a:solidFill>
                  <a:srgbClr val="242424"/>
                </a:solidFill>
                <a:latin typeface="Times New Roman" panose="02020603050405020304" pitchFamily="18" charset="0"/>
                <a:cs typeface="Times New Roman" panose="02020603050405020304" pitchFamily="18" charset="0"/>
              </a:rPr>
              <a:t>, the cost from 1st vertex cost(1,k) gives the minimum cost of the shortest path from source to </a:t>
            </a:r>
            <a:r>
              <a:rPr lang="en-US" sz="2400" dirty="0" smtClean="0">
                <a:solidFill>
                  <a:srgbClr val="242424"/>
                </a:solidFill>
                <a:latin typeface="Times New Roman" panose="02020603050405020304" pitchFamily="18" charset="0"/>
                <a:cs typeface="Times New Roman" panose="02020603050405020304" pitchFamily="18" charset="0"/>
              </a:rPr>
              <a:t>destination.</a:t>
            </a:r>
          </a:p>
          <a:p>
            <a:pPr marL="457200" indent="-457200" algn="l">
              <a:buFont typeface="+mj-lt"/>
              <a:buAutoNum type="arabicPeriod" startAt="3"/>
            </a:pPr>
            <a:endParaRPr lang="en-US" sz="2400" dirty="0">
              <a:solidFill>
                <a:srgbClr val="242424"/>
              </a:solidFill>
              <a:latin typeface="Times New Roman" panose="02020603050405020304" pitchFamily="18" charset="0"/>
              <a:cs typeface="Times New Roman" panose="02020603050405020304" pitchFamily="18" charset="0"/>
            </a:endParaRPr>
          </a:p>
          <a:p>
            <a:pPr marL="457200" indent="-457200" algn="l">
              <a:buFont typeface="+mj-lt"/>
              <a:buAutoNum type="arabicPeriod" startAt="3"/>
            </a:pPr>
            <a:r>
              <a:rPr lang="en-US" sz="2400" dirty="0" smtClean="0">
                <a:solidFill>
                  <a:srgbClr val="242424"/>
                </a:solidFill>
                <a:latin typeface="Times New Roman" panose="02020603050405020304" pitchFamily="18" charset="0"/>
                <a:cs typeface="Times New Roman" panose="02020603050405020304" pitchFamily="18" charset="0"/>
              </a:rPr>
              <a:t>For </a:t>
            </a:r>
            <a:r>
              <a:rPr lang="en-US" sz="2400" dirty="0">
                <a:solidFill>
                  <a:srgbClr val="242424"/>
                </a:solidFill>
                <a:latin typeface="Times New Roman" panose="02020603050405020304" pitchFamily="18" charset="0"/>
                <a:cs typeface="Times New Roman" panose="02020603050405020304" pitchFamily="18" charset="0"/>
              </a:rPr>
              <a:t>finding the path, start from vertex-1 then the distance array D(1) will give the minimum cost </a:t>
            </a:r>
            <a:r>
              <a:rPr lang="en-US" sz="2400" dirty="0" smtClean="0">
                <a:solidFill>
                  <a:srgbClr val="242424"/>
                </a:solidFill>
                <a:latin typeface="Times New Roman" panose="02020603050405020304" pitchFamily="18" charset="0"/>
                <a:cs typeface="Times New Roman" panose="02020603050405020304" pitchFamily="18" charset="0"/>
              </a:rPr>
              <a:t>neighbor </a:t>
            </a:r>
            <a:r>
              <a:rPr lang="en-US" sz="2400" dirty="0">
                <a:solidFill>
                  <a:srgbClr val="242424"/>
                </a:solidFill>
                <a:latin typeface="Times New Roman" panose="02020603050405020304" pitchFamily="18" charset="0"/>
                <a:cs typeface="Times New Roman" panose="02020603050405020304" pitchFamily="18" charset="0"/>
              </a:rPr>
              <a:t>vertex which in turn gives the next nearest vertex and proceed in this way till we reach the destination. </a:t>
            </a:r>
            <a:r>
              <a:rPr lang="en-US" sz="2400" dirty="0">
                <a:solidFill>
                  <a:srgbClr val="242424"/>
                </a:solidFill>
                <a:latin typeface="Times New Roman" panose="02020603050405020304" pitchFamily="18" charset="0"/>
                <a:cs typeface="Times New Roman" panose="02020603050405020304" pitchFamily="18" charset="0"/>
              </a:rPr>
              <a:t>For a ‘k’ stage graph, there will be ‘k’ vertex in the path.</a:t>
            </a:r>
          </a:p>
          <a:p>
            <a:pPr algn="l">
              <a:lnSpc>
                <a:spcPts val="2400"/>
              </a:lnSpc>
            </a:pPr>
            <a:endParaRPr lang="en-US" sz="2400" dirty="0" smtClean="0">
              <a:solidFill>
                <a:srgbClr val="242424"/>
              </a:solidFill>
              <a:latin typeface="Times New Roman" panose="02020603050405020304" pitchFamily="18" charset="0"/>
              <a:cs typeface="Times New Roman" panose="02020603050405020304" pitchFamily="18" charset="0"/>
            </a:endParaRPr>
          </a:p>
          <a:p>
            <a:pPr algn="l">
              <a:lnSpc>
                <a:spcPts val="2400"/>
              </a:lnSpc>
            </a:pPr>
            <a:endParaRPr lang="en-US" sz="2400" dirty="0">
              <a:solidFill>
                <a:srgbClr val="242424"/>
              </a:solidFill>
              <a:latin typeface="Times New Roman" panose="02020603050405020304" pitchFamily="18" charset="0"/>
              <a:cs typeface="Times New Roman" panose="02020603050405020304" pitchFamily="18" charset="0"/>
            </a:endParaRPr>
          </a:p>
          <a:p>
            <a:pPr algn="l">
              <a:lnSpc>
                <a:spcPts val="2400"/>
              </a:lnSpc>
            </a:pPr>
            <a:r>
              <a:rPr lang="en-US" sz="2400" dirty="0" smtClean="0">
                <a:solidFill>
                  <a:srgbClr val="242424"/>
                </a:solidFill>
                <a:latin typeface="Times New Roman" panose="02020603050405020304" pitchFamily="18" charset="0"/>
                <a:cs typeface="Times New Roman" panose="02020603050405020304" pitchFamily="18" charset="0"/>
              </a:rPr>
              <a:t>For </a:t>
            </a:r>
            <a:r>
              <a:rPr lang="en-US" sz="2400" dirty="0">
                <a:solidFill>
                  <a:srgbClr val="242424"/>
                </a:solidFill>
                <a:latin typeface="Times New Roman" panose="02020603050405020304" pitchFamily="18" charset="0"/>
                <a:cs typeface="Times New Roman" panose="02020603050405020304" pitchFamily="18" charset="0"/>
              </a:rPr>
              <a:t>forward approach,</a:t>
            </a:r>
          </a:p>
          <a:p>
            <a:pPr algn="ctr">
              <a:lnSpc>
                <a:spcPct val="150000"/>
              </a:lnSpc>
            </a:pPr>
            <a:r>
              <a:rPr lang="en-US" sz="3200" b="1" i="0" dirty="0">
                <a:solidFill>
                  <a:srgbClr val="242424"/>
                </a:solidFill>
                <a:effectLst/>
                <a:latin typeface="Times New Roman" panose="02020603050405020304" pitchFamily="18" charset="0"/>
                <a:cs typeface="Times New Roman" panose="02020603050405020304" pitchFamily="18" charset="0"/>
              </a:rPr>
              <a:t>Cost </a:t>
            </a:r>
            <a:r>
              <a:rPr lang="en-US" sz="3200" b="1" i="0" dirty="0" smtClean="0">
                <a:solidFill>
                  <a:srgbClr val="242424"/>
                </a:solidFill>
                <a:effectLst/>
                <a:latin typeface="Times New Roman" panose="02020603050405020304" pitchFamily="18" charset="0"/>
                <a:cs typeface="Times New Roman" panose="02020603050405020304" pitchFamily="18" charset="0"/>
              </a:rPr>
              <a:t>(</a:t>
            </a:r>
            <a:r>
              <a:rPr lang="en-US" sz="3200" b="1" i="0" dirty="0" err="1" smtClean="0">
                <a:solidFill>
                  <a:srgbClr val="242424"/>
                </a:solidFill>
                <a:effectLst/>
                <a:latin typeface="Times New Roman" panose="02020603050405020304" pitchFamily="18" charset="0"/>
                <a:cs typeface="Times New Roman" panose="02020603050405020304" pitchFamily="18" charset="0"/>
              </a:rPr>
              <a:t>i</a:t>
            </a:r>
            <a:r>
              <a:rPr lang="en-US" sz="3200" b="1" i="0" dirty="0" smtClean="0">
                <a:solidFill>
                  <a:srgbClr val="242424"/>
                </a:solidFill>
                <a:effectLst/>
                <a:latin typeface="Times New Roman" panose="02020603050405020304" pitchFamily="18" charset="0"/>
                <a:cs typeface="Times New Roman" panose="02020603050405020304" pitchFamily="18" charset="0"/>
              </a:rPr>
              <a:t> , j</a:t>
            </a:r>
            <a:r>
              <a:rPr lang="en-US" sz="3200" b="1" i="0" dirty="0">
                <a:solidFill>
                  <a:srgbClr val="242424"/>
                </a:solidFill>
                <a:effectLst/>
                <a:latin typeface="Times New Roman" panose="02020603050405020304" pitchFamily="18" charset="0"/>
                <a:cs typeface="Times New Roman" panose="02020603050405020304" pitchFamily="18" charset="0"/>
              </a:rPr>
              <a:t>) = min {C (</a:t>
            </a:r>
            <a:r>
              <a:rPr lang="en-US" sz="3200" b="1" i="0" dirty="0" smtClean="0">
                <a:solidFill>
                  <a:srgbClr val="242424"/>
                </a:solidFill>
                <a:effectLst/>
                <a:latin typeface="Times New Roman" panose="02020603050405020304" pitchFamily="18" charset="0"/>
                <a:cs typeface="Times New Roman" panose="02020603050405020304" pitchFamily="18" charset="0"/>
              </a:rPr>
              <a:t>j , l</a:t>
            </a:r>
            <a:r>
              <a:rPr lang="en-US" sz="3200" b="1" i="0" dirty="0">
                <a:solidFill>
                  <a:srgbClr val="242424"/>
                </a:solidFill>
                <a:effectLst/>
                <a:latin typeface="Times New Roman" panose="02020603050405020304" pitchFamily="18" charset="0"/>
                <a:cs typeface="Times New Roman" panose="02020603050405020304" pitchFamily="18" charset="0"/>
              </a:rPr>
              <a:t>) + Cost (</a:t>
            </a:r>
            <a:r>
              <a:rPr lang="en-US" sz="3200" b="1" i="0" dirty="0" smtClean="0">
                <a:solidFill>
                  <a:srgbClr val="242424"/>
                </a:solidFill>
                <a:effectLst/>
                <a:latin typeface="Times New Roman" panose="02020603050405020304" pitchFamily="18" charset="0"/>
                <a:cs typeface="Times New Roman" panose="02020603050405020304" pitchFamily="18" charset="0"/>
              </a:rPr>
              <a:t>i+1 , l</a:t>
            </a:r>
            <a:r>
              <a:rPr lang="en-US" sz="3200" b="1" i="0" dirty="0">
                <a:solidFill>
                  <a:srgbClr val="242424"/>
                </a:solidFill>
                <a:effectLst/>
                <a:latin typeface="Times New Roman" panose="02020603050405020304" pitchFamily="18" charset="0"/>
                <a:cs typeface="Times New Roman" panose="02020603050405020304" pitchFamily="18" charset="0"/>
              </a:rPr>
              <a:t>) } </a:t>
            </a:r>
            <a:endParaRPr lang="en-US" sz="3200" b="1" i="0" dirty="0" smtClean="0">
              <a:solidFill>
                <a:srgbClr val="242424"/>
              </a:solidFill>
              <a:effectLst/>
              <a:latin typeface="Times New Roman" panose="02020603050405020304" pitchFamily="18" charset="0"/>
              <a:cs typeface="Times New Roman" panose="02020603050405020304" pitchFamily="18" charset="0"/>
            </a:endParaRPr>
          </a:p>
          <a:p>
            <a:pPr algn="ctr">
              <a:lnSpc>
                <a:spcPct val="150000"/>
              </a:lnSpc>
            </a:pPr>
            <a:r>
              <a:rPr lang="en-US" sz="3200" b="1" dirty="0" err="1">
                <a:solidFill>
                  <a:srgbClr val="242424"/>
                </a:solidFill>
                <a:latin typeface="Times New Roman" panose="02020603050405020304" pitchFamily="18" charset="0"/>
                <a:cs typeface="Times New Roman" panose="02020603050405020304" pitchFamily="18" charset="0"/>
              </a:rPr>
              <a:t>i</a:t>
            </a:r>
            <a:r>
              <a:rPr lang="en-US" sz="3200" b="1" i="0" dirty="0" smtClean="0">
                <a:solidFill>
                  <a:srgbClr val="242424"/>
                </a:solidFill>
                <a:effectLst/>
                <a:latin typeface="Times New Roman" panose="02020603050405020304" pitchFamily="18" charset="0"/>
                <a:cs typeface="Times New Roman" panose="02020603050405020304" pitchFamily="18" charset="0"/>
              </a:rPr>
              <a:t> ∈ Vi </a:t>
            </a:r>
            <a:r>
              <a:rPr lang="en-US" sz="3200" b="1" i="0" dirty="0">
                <a:solidFill>
                  <a:srgbClr val="242424"/>
                </a:solidFill>
                <a:effectLst/>
                <a:latin typeface="Times New Roman" panose="02020603050405020304" pitchFamily="18" charset="0"/>
                <a:cs typeface="Times New Roman" panose="02020603050405020304" pitchFamily="18" charset="0"/>
              </a:rPr>
              <a:t>+ 1 &amp; </a:t>
            </a:r>
            <a:r>
              <a:rPr lang="en-US" sz="3200" b="1" i="0" dirty="0" smtClean="0">
                <a:solidFill>
                  <a:srgbClr val="242424"/>
                </a:solidFill>
                <a:effectLst/>
                <a:latin typeface="Times New Roman" panose="02020603050405020304" pitchFamily="18" charset="0"/>
                <a:cs typeface="Times New Roman" panose="02020603050405020304" pitchFamily="18" charset="0"/>
              </a:rPr>
              <a:t>&lt;j , l&gt; ∈ E</a:t>
            </a:r>
            <a:endParaRPr lang="en-US" sz="3200" b="1" i="0" dirty="0">
              <a:solidFill>
                <a:srgbClr val="24242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424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6" name="Google Shape;626;p58"/>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96</a:t>
            </a:fld>
            <a:endParaRPr/>
          </a:p>
        </p:txBody>
      </p:sp>
      <p:sp>
        <p:nvSpPr>
          <p:cNvPr id="627" name="Google Shape;627;p58"/>
          <p:cNvSpPr txBox="1"/>
          <p:nvPr/>
        </p:nvSpPr>
        <p:spPr>
          <a:xfrm>
            <a:off x="3052762" y="2424112"/>
            <a:ext cx="9144000" cy="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pic>
        <p:nvPicPr>
          <p:cNvPr id="5" name="Picture 4">
            <a:extLst>
              <a:ext uri="{FF2B5EF4-FFF2-40B4-BE49-F238E27FC236}">
                <a16:creationId xmlns:a16="http://schemas.microsoft.com/office/drawing/2014/main" id="{3D1ADF0E-2C43-581C-B1F2-C58DEE7A4904}"/>
              </a:ext>
            </a:extLst>
          </p:cNvPr>
          <p:cNvPicPr>
            <a:picLocks noChangeAspect="1"/>
          </p:cNvPicPr>
          <p:nvPr/>
        </p:nvPicPr>
        <p:blipFill>
          <a:blip r:embed="rId3"/>
          <a:stretch>
            <a:fillRect/>
          </a:stretch>
        </p:blipFill>
        <p:spPr>
          <a:xfrm>
            <a:off x="1564217" y="602783"/>
            <a:ext cx="6405046" cy="3221072"/>
          </a:xfrm>
          <a:prstGeom prst="rect">
            <a:avLst/>
          </a:prstGeom>
        </p:spPr>
      </p:pic>
      <p:sp>
        <p:nvSpPr>
          <p:cNvPr id="6" name="TextBox 5">
            <a:extLst>
              <a:ext uri="{FF2B5EF4-FFF2-40B4-BE49-F238E27FC236}">
                <a16:creationId xmlns:a16="http://schemas.microsoft.com/office/drawing/2014/main" id="{D0C3C50B-086A-3863-4DC5-CEB51CBA211A}"/>
              </a:ext>
            </a:extLst>
          </p:cNvPr>
          <p:cNvSpPr txBox="1"/>
          <p:nvPr/>
        </p:nvSpPr>
        <p:spPr>
          <a:xfrm>
            <a:off x="576806" y="4085666"/>
            <a:ext cx="8379868" cy="1938992"/>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rgbClr val="242424"/>
                </a:solidFill>
                <a:effectLst/>
                <a:latin typeface="Times New Roman" panose="02020603050405020304" pitchFamily="18" charset="0"/>
                <a:cs typeface="Times New Roman" panose="02020603050405020304" pitchFamily="18" charset="0"/>
              </a:rPr>
              <a:t>In the above graph, cost of an edge is represented as c(</a:t>
            </a:r>
            <a:r>
              <a:rPr lang="en-US" sz="2000" b="0" i="0" dirty="0" err="1">
                <a:solidFill>
                  <a:srgbClr val="242424"/>
                </a:solidFill>
                <a:effectLst/>
                <a:latin typeface="Times New Roman" panose="02020603050405020304" pitchFamily="18" charset="0"/>
                <a:cs typeface="Times New Roman" panose="02020603050405020304" pitchFamily="18" charset="0"/>
              </a:rPr>
              <a:t>i</a:t>
            </a:r>
            <a:r>
              <a:rPr lang="en-US" sz="2000" b="0" i="0" dirty="0">
                <a:solidFill>
                  <a:srgbClr val="242424"/>
                </a:solidFill>
                <a:effectLst/>
                <a:latin typeface="Times New Roman" panose="02020603050405020304" pitchFamily="18" charset="0"/>
                <a:cs typeface="Times New Roman" panose="02020603050405020304" pitchFamily="18" charset="0"/>
              </a:rPr>
              <a:t>, j). </a:t>
            </a:r>
            <a:endParaRPr lang="en-US" sz="2000" b="0" i="0" dirty="0" smtClean="0">
              <a:solidFill>
                <a:srgbClr val="242424"/>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dirty="0" smtClean="0">
                <a:solidFill>
                  <a:srgbClr val="242424"/>
                </a:solidFill>
                <a:effectLst/>
                <a:latin typeface="Times New Roman" panose="02020603050405020304" pitchFamily="18" charset="0"/>
                <a:cs typeface="Times New Roman" panose="02020603050405020304" pitchFamily="18" charset="0"/>
              </a:rPr>
              <a:t>We </a:t>
            </a:r>
            <a:r>
              <a:rPr lang="en-US" sz="2000" b="0" i="0" dirty="0">
                <a:solidFill>
                  <a:srgbClr val="242424"/>
                </a:solidFill>
                <a:effectLst/>
                <a:latin typeface="Times New Roman" panose="02020603050405020304" pitchFamily="18" charset="0"/>
                <a:cs typeface="Times New Roman" panose="02020603050405020304" pitchFamily="18" charset="0"/>
              </a:rPr>
              <a:t>need to find the minimum cost path from vertex 1 to vertex 12. </a:t>
            </a:r>
            <a:endParaRPr lang="en-US" sz="2000" b="0" i="0" dirty="0" smtClean="0">
              <a:solidFill>
                <a:srgbClr val="242424"/>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dirty="0" smtClean="0">
                <a:solidFill>
                  <a:srgbClr val="242424"/>
                </a:solidFill>
                <a:effectLst/>
                <a:latin typeface="Times New Roman" panose="02020603050405020304" pitchFamily="18" charset="0"/>
                <a:cs typeface="Times New Roman" panose="02020603050405020304" pitchFamily="18" charset="0"/>
              </a:rPr>
              <a:t>Using </a:t>
            </a:r>
            <a:r>
              <a:rPr lang="en-US" sz="2000" b="0" i="0" dirty="0">
                <a:solidFill>
                  <a:srgbClr val="242424"/>
                </a:solidFill>
                <a:effectLst/>
                <a:latin typeface="Times New Roman" panose="02020603050405020304" pitchFamily="18" charset="0"/>
                <a:cs typeface="Times New Roman" panose="02020603050405020304" pitchFamily="18" charset="0"/>
              </a:rPr>
              <a:t>the below formula we can find the shortest cost path from source to destination:</a:t>
            </a:r>
          </a:p>
          <a:p>
            <a:pPr algn="l"/>
            <a:r>
              <a:rPr lang="en-US" sz="4000" b="0" i="0" dirty="0" smtClean="0">
                <a:solidFill>
                  <a:srgbClr val="242424"/>
                </a:solidFill>
                <a:effectLst/>
                <a:latin typeface="Times New Roman" panose="02020603050405020304" pitchFamily="18" charset="0"/>
                <a:cs typeface="Times New Roman" panose="02020603050405020304" pitchFamily="18" charset="0"/>
              </a:rPr>
              <a:t>		cost(</a:t>
            </a:r>
            <a:r>
              <a:rPr lang="en-US" sz="4000" b="0" i="0" dirty="0" err="1" smtClean="0">
                <a:solidFill>
                  <a:srgbClr val="242424"/>
                </a:solidFill>
                <a:effectLst/>
                <a:latin typeface="Times New Roman" panose="02020603050405020304" pitchFamily="18" charset="0"/>
                <a:cs typeface="Times New Roman" panose="02020603050405020304" pitchFamily="18" charset="0"/>
              </a:rPr>
              <a:t>i,j</a:t>
            </a:r>
            <a:r>
              <a:rPr lang="en-US" sz="4000" b="0" i="0" dirty="0">
                <a:solidFill>
                  <a:srgbClr val="242424"/>
                </a:solidFill>
                <a:effectLst/>
                <a:latin typeface="Times New Roman" panose="02020603050405020304" pitchFamily="18" charset="0"/>
                <a:cs typeface="Times New Roman" panose="02020603050405020304" pitchFamily="18" charset="0"/>
              </a:rPr>
              <a:t>)=min{c(</a:t>
            </a:r>
            <a:r>
              <a:rPr lang="en-US" sz="4000" b="0" i="0" dirty="0" err="1">
                <a:solidFill>
                  <a:srgbClr val="242424"/>
                </a:solidFill>
                <a:effectLst/>
                <a:latin typeface="Times New Roman" panose="02020603050405020304" pitchFamily="18" charset="0"/>
                <a:cs typeface="Times New Roman" panose="02020603050405020304" pitchFamily="18" charset="0"/>
              </a:rPr>
              <a:t>j,l</a:t>
            </a:r>
            <a:r>
              <a:rPr lang="en-US" sz="4000" b="0" i="0" dirty="0">
                <a:solidFill>
                  <a:srgbClr val="242424"/>
                </a:solidFill>
                <a:effectLst/>
                <a:latin typeface="Times New Roman" panose="02020603050405020304" pitchFamily="18" charset="0"/>
                <a:cs typeface="Times New Roman" panose="02020603050405020304" pitchFamily="18" charset="0"/>
              </a:rPr>
              <a:t>)+cost(i+1,l</a:t>
            </a:r>
            <a:r>
              <a:rPr lang="en-US" sz="4000" b="0" i="0" dirty="0" smtClean="0">
                <a:solidFill>
                  <a:srgbClr val="242424"/>
                </a:solidFill>
                <a:effectLst/>
                <a:latin typeface="Times New Roman" panose="02020603050405020304" pitchFamily="18" charset="0"/>
                <a:cs typeface="Times New Roman" panose="02020603050405020304" pitchFamily="18" charset="0"/>
              </a:rPr>
              <a:t>)}</a:t>
            </a:r>
            <a:endParaRPr lang="en-US" sz="4000" b="0" i="0" dirty="0">
              <a:solidFill>
                <a:srgbClr val="242424"/>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6" name="Google Shape;626;p58"/>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97</a:t>
            </a:fld>
            <a:endParaRPr/>
          </a:p>
        </p:txBody>
      </p:sp>
      <p:sp>
        <p:nvSpPr>
          <p:cNvPr id="627" name="Google Shape;627;p58"/>
          <p:cNvSpPr txBox="1"/>
          <p:nvPr/>
        </p:nvSpPr>
        <p:spPr>
          <a:xfrm>
            <a:off x="3052762" y="2424112"/>
            <a:ext cx="9144000" cy="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pic>
        <p:nvPicPr>
          <p:cNvPr id="5" name="Picture 4">
            <a:extLst>
              <a:ext uri="{FF2B5EF4-FFF2-40B4-BE49-F238E27FC236}">
                <a16:creationId xmlns:a16="http://schemas.microsoft.com/office/drawing/2014/main" id="{3D1ADF0E-2C43-581C-B1F2-C58DEE7A4904}"/>
              </a:ext>
            </a:extLst>
          </p:cNvPr>
          <p:cNvPicPr>
            <a:picLocks noChangeAspect="1"/>
          </p:cNvPicPr>
          <p:nvPr/>
        </p:nvPicPr>
        <p:blipFill>
          <a:blip r:embed="rId3"/>
          <a:stretch>
            <a:fillRect/>
          </a:stretch>
        </p:blipFill>
        <p:spPr>
          <a:xfrm>
            <a:off x="1322866" y="579584"/>
            <a:ext cx="6705051" cy="2466589"/>
          </a:xfrm>
          <a:prstGeom prst="rect">
            <a:avLst/>
          </a:prstGeom>
        </p:spPr>
      </p:pic>
      <p:sp>
        <p:nvSpPr>
          <p:cNvPr id="6" name="TextBox 5">
            <a:extLst>
              <a:ext uri="{FF2B5EF4-FFF2-40B4-BE49-F238E27FC236}">
                <a16:creationId xmlns:a16="http://schemas.microsoft.com/office/drawing/2014/main" id="{D0C3C50B-086A-3863-4DC5-CEB51CBA211A}"/>
              </a:ext>
            </a:extLst>
          </p:cNvPr>
          <p:cNvSpPr txBox="1"/>
          <p:nvPr/>
        </p:nvSpPr>
        <p:spPr>
          <a:xfrm>
            <a:off x="485458" y="3410902"/>
            <a:ext cx="8379868" cy="3139321"/>
          </a:xfrm>
          <a:prstGeom prst="rect">
            <a:avLst/>
          </a:prstGeom>
          <a:noFill/>
        </p:spPr>
        <p:txBody>
          <a:bodyPr wrap="square" rtlCol="0">
            <a:spAutoFit/>
          </a:bodyPr>
          <a:lstStyle/>
          <a:p>
            <a:pPr algn="l">
              <a:lnSpc>
                <a:spcPts val="2400"/>
              </a:lnSpc>
              <a:buNone/>
            </a:pPr>
            <a:r>
              <a:rPr lang="en-US" b="1" i="0" dirty="0" smtClean="0">
                <a:solidFill>
                  <a:srgbClr val="242424"/>
                </a:solidFill>
                <a:effectLst/>
                <a:latin typeface="source-serif-pro"/>
              </a:rPr>
              <a:t>Step </a:t>
            </a:r>
            <a:r>
              <a:rPr lang="en-US" b="1" i="0" dirty="0">
                <a:solidFill>
                  <a:srgbClr val="242424"/>
                </a:solidFill>
                <a:effectLst/>
                <a:latin typeface="source-serif-pro"/>
              </a:rPr>
              <a:t>1:</a:t>
            </a:r>
          </a:p>
          <a:p>
            <a:pPr algn="l">
              <a:lnSpc>
                <a:spcPts val="2400"/>
              </a:lnSpc>
              <a:buNone/>
            </a:pPr>
            <a:r>
              <a:rPr lang="en-US" b="0" i="0" dirty="0">
                <a:solidFill>
                  <a:srgbClr val="242424"/>
                </a:solidFill>
                <a:effectLst/>
                <a:latin typeface="source-serif-pro"/>
              </a:rPr>
              <a:t>Stage 5</a:t>
            </a:r>
          </a:p>
          <a:p>
            <a:pPr algn="l">
              <a:lnSpc>
                <a:spcPts val="2400"/>
              </a:lnSpc>
              <a:buNone/>
            </a:pPr>
            <a:r>
              <a:rPr lang="en-US" b="0" i="0" dirty="0">
                <a:solidFill>
                  <a:srgbClr val="242424"/>
                </a:solidFill>
                <a:effectLst/>
                <a:latin typeface="source-serif-pro"/>
              </a:rPr>
              <a:t>cost(5,12)=c(12,12)=</a:t>
            </a:r>
            <a:r>
              <a:rPr lang="en-US" b="0" i="0" dirty="0" smtClean="0">
                <a:solidFill>
                  <a:srgbClr val="242424"/>
                </a:solidFill>
                <a:effectLst/>
                <a:latin typeface="source-serif-pro"/>
              </a:rPr>
              <a:t>0</a:t>
            </a:r>
          </a:p>
          <a:p>
            <a:pPr algn="l">
              <a:lnSpc>
                <a:spcPts val="2400"/>
              </a:lnSpc>
              <a:buNone/>
            </a:pP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We use forward approach here therefore (cost(5,12) = 0 ). </a:t>
            </a:r>
            <a:endParaRPr lang="en-US" b="0" i="0" dirty="0" smtClean="0">
              <a:solidFill>
                <a:srgbClr val="242424"/>
              </a:solidFill>
              <a:effectLst/>
              <a:latin typeface="source-serif-pro"/>
            </a:endParaRPr>
          </a:p>
          <a:p>
            <a:pPr algn="l">
              <a:lnSpc>
                <a:spcPts val="2400"/>
              </a:lnSpc>
            </a:pPr>
            <a:r>
              <a:rPr lang="en-US" b="0" i="0" dirty="0" smtClean="0">
                <a:solidFill>
                  <a:srgbClr val="242424"/>
                </a:solidFill>
                <a:effectLst/>
                <a:latin typeface="source-serif-pro"/>
              </a:rPr>
              <a:t>Here</a:t>
            </a:r>
            <a:r>
              <a:rPr lang="en-US" b="0" i="0" dirty="0">
                <a:solidFill>
                  <a:srgbClr val="242424"/>
                </a:solidFill>
                <a:effectLst/>
                <a:latin typeface="source-serif-pro"/>
              </a:rPr>
              <a:t>, 5 represents the stage number and 12 represents a node in that stage. </a:t>
            </a:r>
            <a:endParaRPr lang="en-US" b="0" i="0" dirty="0" smtClean="0">
              <a:solidFill>
                <a:srgbClr val="242424"/>
              </a:solidFill>
              <a:effectLst/>
              <a:latin typeface="source-serif-pro"/>
            </a:endParaRPr>
          </a:p>
          <a:p>
            <a:pPr algn="l">
              <a:lnSpc>
                <a:spcPts val="2400"/>
              </a:lnSpc>
            </a:pPr>
            <a:endParaRPr lang="en-US" dirty="0">
              <a:solidFill>
                <a:srgbClr val="242424"/>
              </a:solidFill>
              <a:latin typeface="source-serif-pro"/>
            </a:endParaRPr>
          </a:p>
          <a:p>
            <a:pPr algn="l">
              <a:lnSpc>
                <a:spcPts val="2400"/>
              </a:lnSpc>
            </a:pPr>
            <a:r>
              <a:rPr lang="en-US" b="0" i="0" dirty="0" smtClean="0">
                <a:solidFill>
                  <a:srgbClr val="242424"/>
                </a:solidFill>
                <a:effectLst/>
                <a:latin typeface="source-serif-pro"/>
              </a:rPr>
              <a:t>Since </a:t>
            </a:r>
            <a:r>
              <a:rPr lang="en-US" b="0" i="0" dirty="0">
                <a:solidFill>
                  <a:srgbClr val="242424"/>
                </a:solidFill>
                <a:effectLst/>
                <a:latin typeface="source-serif-pro"/>
              </a:rPr>
              <a:t>there are no outgoing edges from vertex 12, the cost is 0 and </a:t>
            </a:r>
            <a:endParaRPr lang="en-US" b="0" i="0" dirty="0" smtClean="0">
              <a:solidFill>
                <a:srgbClr val="242424"/>
              </a:solidFill>
              <a:effectLst/>
              <a:latin typeface="source-serif-pro"/>
            </a:endParaRPr>
          </a:p>
          <a:p>
            <a:pPr algn="l">
              <a:lnSpc>
                <a:spcPts val="2400"/>
              </a:lnSpc>
            </a:pPr>
            <a:r>
              <a:rPr lang="en-US" b="0" i="0" dirty="0" smtClean="0">
                <a:solidFill>
                  <a:srgbClr val="242424"/>
                </a:solidFill>
                <a:effectLst/>
                <a:latin typeface="source-serif-pro"/>
              </a:rPr>
              <a:t>D[12</a:t>
            </a:r>
            <a:r>
              <a:rPr lang="en-US" b="0" i="0" dirty="0">
                <a:solidFill>
                  <a:srgbClr val="242424"/>
                </a:solidFill>
                <a:effectLst/>
                <a:latin typeface="source-serif-pro"/>
              </a:rPr>
              <a:t>]=12</a:t>
            </a:r>
          </a:p>
          <a:p>
            <a:endParaRPr lang="en-IN" dirty="0"/>
          </a:p>
        </p:txBody>
      </p:sp>
    </p:spTree>
    <p:extLst>
      <p:ext uri="{BB962C8B-B14F-4D97-AF65-F5344CB8AC3E}">
        <p14:creationId xmlns:p14="http://schemas.microsoft.com/office/powerpoint/2010/main" val="17167752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24">
          <a:extLst>
            <a:ext uri="{FF2B5EF4-FFF2-40B4-BE49-F238E27FC236}">
              <a16:creationId xmlns:a16="http://schemas.microsoft.com/office/drawing/2014/main" id="{964BB8E6-3575-F44A-080B-422FF55D92FD}"/>
            </a:ext>
          </a:extLst>
        </p:cNvPr>
        <p:cNvGrpSpPr/>
        <p:nvPr/>
      </p:nvGrpSpPr>
      <p:grpSpPr>
        <a:xfrm>
          <a:off x="0" y="0"/>
          <a:ext cx="0" cy="0"/>
          <a:chOff x="0" y="0"/>
          <a:chExt cx="0" cy="0"/>
        </a:xfrm>
      </p:grpSpPr>
      <p:sp>
        <p:nvSpPr>
          <p:cNvPr id="626" name="Google Shape;626;p58">
            <a:extLst>
              <a:ext uri="{FF2B5EF4-FFF2-40B4-BE49-F238E27FC236}">
                <a16:creationId xmlns:a16="http://schemas.microsoft.com/office/drawing/2014/main" id="{5AFB8EE6-29EA-A978-F24B-A85515A54211}"/>
              </a:ext>
            </a:extLst>
          </p:cNvPr>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98</a:t>
            </a:fld>
            <a:endParaRPr/>
          </a:p>
        </p:txBody>
      </p:sp>
      <p:sp>
        <p:nvSpPr>
          <p:cNvPr id="627" name="Google Shape;627;p58">
            <a:extLst>
              <a:ext uri="{FF2B5EF4-FFF2-40B4-BE49-F238E27FC236}">
                <a16:creationId xmlns:a16="http://schemas.microsoft.com/office/drawing/2014/main" id="{3693BE8E-BA5D-946F-2ED8-3E4B774DC38E}"/>
              </a:ext>
            </a:extLst>
          </p:cNvPr>
          <p:cNvSpPr txBox="1"/>
          <p:nvPr/>
        </p:nvSpPr>
        <p:spPr>
          <a:xfrm>
            <a:off x="3052762" y="2424112"/>
            <a:ext cx="9144000" cy="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pic>
        <p:nvPicPr>
          <p:cNvPr id="5" name="Picture 4">
            <a:extLst>
              <a:ext uri="{FF2B5EF4-FFF2-40B4-BE49-F238E27FC236}">
                <a16:creationId xmlns:a16="http://schemas.microsoft.com/office/drawing/2014/main" id="{3E2E6515-645E-40ED-FCE6-E9FB12E72D98}"/>
              </a:ext>
            </a:extLst>
          </p:cNvPr>
          <p:cNvPicPr>
            <a:picLocks noChangeAspect="1"/>
          </p:cNvPicPr>
          <p:nvPr/>
        </p:nvPicPr>
        <p:blipFill>
          <a:blip r:embed="rId3"/>
          <a:stretch>
            <a:fillRect/>
          </a:stretch>
        </p:blipFill>
        <p:spPr>
          <a:xfrm>
            <a:off x="565354" y="120626"/>
            <a:ext cx="4325301" cy="2303486"/>
          </a:xfrm>
          <a:prstGeom prst="rect">
            <a:avLst/>
          </a:prstGeom>
        </p:spPr>
      </p:pic>
      <p:sp>
        <p:nvSpPr>
          <p:cNvPr id="6" name="TextBox 5">
            <a:extLst>
              <a:ext uri="{FF2B5EF4-FFF2-40B4-BE49-F238E27FC236}">
                <a16:creationId xmlns:a16="http://schemas.microsoft.com/office/drawing/2014/main" id="{3340D9E9-D9EE-8959-0EC1-6703D318B78C}"/>
              </a:ext>
            </a:extLst>
          </p:cNvPr>
          <p:cNvSpPr txBox="1"/>
          <p:nvPr/>
        </p:nvSpPr>
        <p:spPr>
          <a:xfrm>
            <a:off x="311287" y="2880229"/>
            <a:ext cx="8379868" cy="3477875"/>
          </a:xfrm>
          <a:prstGeom prst="rect">
            <a:avLst/>
          </a:prstGeom>
          <a:noFill/>
        </p:spPr>
        <p:txBody>
          <a:bodyPr wrap="square" rtlCol="0">
            <a:spAutoFit/>
          </a:bodyPr>
          <a:lstStyle/>
          <a:p>
            <a:pPr algn="l">
              <a:lnSpc>
                <a:spcPts val="2400"/>
              </a:lnSpc>
              <a:buNone/>
            </a:pPr>
            <a:r>
              <a:rPr lang="en-IN" b="1" i="0" dirty="0" smtClean="0">
                <a:solidFill>
                  <a:srgbClr val="242424"/>
                </a:solidFill>
                <a:effectLst/>
                <a:latin typeface="source-serif-pro"/>
              </a:rPr>
              <a:t>Step </a:t>
            </a:r>
            <a:r>
              <a:rPr lang="en-IN" b="1" i="0" dirty="0">
                <a:solidFill>
                  <a:srgbClr val="242424"/>
                </a:solidFill>
                <a:effectLst/>
                <a:latin typeface="source-serif-pro"/>
              </a:rPr>
              <a:t>3:</a:t>
            </a:r>
          </a:p>
          <a:p>
            <a:pPr algn="l">
              <a:lnSpc>
                <a:spcPts val="2400"/>
              </a:lnSpc>
              <a:buNone/>
            </a:pPr>
            <a:r>
              <a:rPr lang="en-IN" b="0" i="0" dirty="0">
                <a:solidFill>
                  <a:srgbClr val="242424"/>
                </a:solidFill>
                <a:effectLst/>
                <a:latin typeface="source-serif-pro"/>
              </a:rPr>
              <a:t>Stage 3</a:t>
            </a:r>
          </a:p>
          <a:p>
            <a:pPr algn="l">
              <a:lnSpc>
                <a:spcPts val="2400"/>
              </a:lnSpc>
              <a:buNone/>
            </a:pPr>
            <a:r>
              <a:rPr lang="en-IN" b="0" i="0" dirty="0">
                <a:solidFill>
                  <a:srgbClr val="242424"/>
                </a:solidFill>
                <a:effectLst/>
                <a:latin typeface="source-serif-pro"/>
              </a:rPr>
              <a:t>cost(3,6)=min{c(6,9)+cost(4,9), c(6,10)+cost(4,10)}</a:t>
            </a:r>
          </a:p>
          <a:p>
            <a:pPr algn="l">
              <a:lnSpc>
                <a:spcPts val="2400"/>
              </a:lnSpc>
              <a:buNone/>
            </a:pPr>
            <a:r>
              <a:rPr lang="en-IN" b="0" i="0" dirty="0" smtClean="0">
                <a:solidFill>
                  <a:srgbClr val="242424"/>
                </a:solidFill>
                <a:effectLst/>
                <a:latin typeface="source-serif-pro"/>
              </a:rPr>
              <a:t>		= </a:t>
            </a:r>
            <a:r>
              <a:rPr lang="en-IN" b="0" i="0" dirty="0">
                <a:solidFill>
                  <a:srgbClr val="242424"/>
                </a:solidFill>
                <a:effectLst/>
                <a:latin typeface="source-serif-pro"/>
              </a:rPr>
              <a:t>min{6+4,5+2} =min{10,7}=7 </a:t>
            </a:r>
            <a:endParaRPr lang="en-IN" b="0" i="0" dirty="0" smtClean="0">
              <a:solidFill>
                <a:srgbClr val="242424"/>
              </a:solidFill>
              <a:effectLst/>
              <a:latin typeface="source-serif-pro"/>
            </a:endParaRPr>
          </a:p>
          <a:p>
            <a:pPr algn="l">
              <a:lnSpc>
                <a:spcPts val="2400"/>
              </a:lnSpc>
              <a:buNone/>
            </a:pPr>
            <a:r>
              <a:rPr lang="en-IN" b="0" i="0" dirty="0" smtClean="0">
                <a:solidFill>
                  <a:srgbClr val="242424"/>
                </a:solidFill>
                <a:effectLst/>
                <a:latin typeface="source-serif-pro"/>
              </a:rPr>
              <a:t>D[6</a:t>
            </a:r>
            <a:r>
              <a:rPr lang="en-IN" b="0" i="0" dirty="0">
                <a:solidFill>
                  <a:srgbClr val="242424"/>
                </a:solidFill>
                <a:effectLst/>
                <a:latin typeface="source-serif-pro"/>
              </a:rPr>
              <a:t>]=10</a:t>
            </a:r>
          </a:p>
          <a:p>
            <a:pPr algn="l">
              <a:lnSpc>
                <a:spcPts val="2400"/>
              </a:lnSpc>
              <a:buNone/>
            </a:pPr>
            <a:r>
              <a:rPr lang="en-IN" b="0" i="0" dirty="0" smtClean="0">
                <a:solidFill>
                  <a:srgbClr val="242424"/>
                </a:solidFill>
                <a:effectLst/>
                <a:latin typeface="source-serif-pro"/>
              </a:rPr>
              <a:t>cost(3,7</a:t>
            </a:r>
            <a:r>
              <a:rPr lang="en-IN" b="0" i="0" dirty="0">
                <a:solidFill>
                  <a:srgbClr val="242424"/>
                </a:solidFill>
                <a:effectLst/>
                <a:latin typeface="source-serif-pro"/>
              </a:rPr>
              <a:t>)=min{c(7,9)+cost(4,9), c(7,10)+cost(4,10)}</a:t>
            </a:r>
          </a:p>
          <a:p>
            <a:pPr algn="l">
              <a:lnSpc>
                <a:spcPts val="2400"/>
              </a:lnSpc>
              <a:buNone/>
            </a:pPr>
            <a:r>
              <a:rPr lang="en-IN" b="0" i="0" dirty="0" smtClean="0">
                <a:solidFill>
                  <a:srgbClr val="242424"/>
                </a:solidFill>
                <a:effectLst/>
                <a:latin typeface="source-serif-pro"/>
              </a:rPr>
              <a:t>		= </a:t>
            </a:r>
            <a:r>
              <a:rPr lang="en-IN" b="0" i="0" dirty="0">
                <a:solidFill>
                  <a:srgbClr val="242424"/>
                </a:solidFill>
                <a:effectLst/>
                <a:latin typeface="source-serif-pro"/>
              </a:rPr>
              <a:t>min{4+4,3+2} =min{8,5}=5 </a:t>
            </a:r>
            <a:endParaRPr lang="en-IN" b="0" i="0" dirty="0" smtClean="0">
              <a:solidFill>
                <a:srgbClr val="242424"/>
              </a:solidFill>
              <a:effectLst/>
              <a:latin typeface="source-serif-pro"/>
            </a:endParaRPr>
          </a:p>
          <a:p>
            <a:pPr algn="l">
              <a:lnSpc>
                <a:spcPts val="2400"/>
              </a:lnSpc>
              <a:buNone/>
            </a:pPr>
            <a:r>
              <a:rPr lang="en-IN" b="0" i="0" dirty="0" smtClean="0">
                <a:solidFill>
                  <a:srgbClr val="242424"/>
                </a:solidFill>
                <a:effectLst/>
                <a:latin typeface="source-serif-pro"/>
              </a:rPr>
              <a:t>D[7</a:t>
            </a:r>
            <a:r>
              <a:rPr lang="en-IN" b="0" i="0" dirty="0">
                <a:solidFill>
                  <a:srgbClr val="242424"/>
                </a:solidFill>
                <a:effectLst/>
                <a:latin typeface="source-serif-pro"/>
              </a:rPr>
              <a:t>]=10</a:t>
            </a:r>
          </a:p>
          <a:p>
            <a:pPr algn="l">
              <a:lnSpc>
                <a:spcPts val="2400"/>
              </a:lnSpc>
              <a:buNone/>
            </a:pPr>
            <a:r>
              <a:rPr lang="en-IN" b="0" i="0" dirty="0" smtClean="0">
                <a:solidFill>
                  <a:srgbClr val="242424"/>
                </a:solidFill>
                <a:effectLst/>
                <a:latin typeface="source-serif-pro"/>
              </a:rPr>
              <a:t>cost(3,8</a:t>
            </a:r>
            <a:r>
              <a:rPr lang="en-IN" b="0" i="0" dirty="0">
                <a:solidFill>
                  <a:srgbClr val="242424"/>
                </a:solidFill>
                <a:effectLst/>
                <a:latin typeface="source-serif-pro"/>
              </a:rPr>
              <a:t>)=min{c(8,10)+cost(4,10), c(8,11)+cost(4,10)}</a:t>
            </a:r>
          </a:p>
          <a:p>
            <a:pPr algn="l">
              <a:lnSpc>
                <a:spcPts val="2400"/>
              </a:lnSpc>
            </a:pPr>
            <a:r>
              <a:rPr lang="en-IN" b="0" i="0" dirty="0" smtClean="0">
                <a:solidFill>
                  <a:srgbClr val="242424"/>
                </a:solidFill>
                <a:effectLst/>
                <a:latin typeface="source-serif-pro"/>
              </a:rPr>
              <a:t>		= </a:t>
            </a:r>
            <a:r>
              <a:rPr lang="en-IN" b="0" i="0" dirty="0">
                <a:solidFill>
                  <a:srgbClr val="242424"/>
                </a:solidFill>
                <a:effectLst/>
                <a:latin typeface="source-serif-pro"/>
              </a:rPr>
              <a:t>min{5+2,6+5} =min{7,11}=7 </a:t>
            </a:r>
            <a:endParaRPr lang="en-IN" b="0" i="0" dirty="0" smtClean="0">
              <a:solidFill>
                <a:srgbClr val="242424"/>
              </a:solidFill>
              <a:effectLst/>
              <a:latin typeface="source-serif-pro"/>
            </a:endParaRPr>
          </a:p>
          <a:p>
            <a:pPr algn="l">
              <a:lnSpc>
                <a:spcPts val="2400"/>
              </a:lnSpc>
            </a:pPr>
            <a:r>
              <a:rPr lang="en-IN" b="0" i="0" dirty="0" smtClean="0">
                <a:solidFill>
                  <a:srgbClr val="242424"/>
                </a:solidFill>
                <a:effectLst/>
                <a:latin typeface="source-serif-pro"/>
              </a:rPr>
              <a:t>D[7</a:t>
            </a:r>
            <a:r>
              <a:rPr lang="en-IN" b="0" i="0" dirty="0">
                <a:solidFill>
                  <a:srgbClr val="242424"/>
                </a:solidFill>
                <a:effectLst/>
                <a:latin typeface="source-serif-pro"/>
              </a:rPr>
              <a:t>]=</a:t>
            </a:r>
            <a:r>
              <a:rPr lang="en-IN" b="0" i="0" dirty="0" smtClean="0">
                <a:solidFill>
                  <a:srgbClr val="242424"/>
                </a:solidFill>
                <a:effectLst/>
                <a:latin typeface="source-serif-pro"/>
              </a:rPr>
              <a:t>10</a:t>
            </a:r>
            <a:endParaRPr lang="en-IN" b="0" i="0" dirty="0">
              <a:solidFill>
                <a:srgbClr val="242424"/>
              </a:solidFill>
              <a:effectLst/>
              <a:latin typeface="source-serif-pro"/>
            </a:endParaRPr>
          </a:p>
        </p:txBody>
      </p:sp>
      <p:sp>
        <p:nvSpPr>
          <p:cNvPr id="2" name="Rectangle 1"/>
          <p:cNvSpPr/>
          <p:nvPr/>
        </p:nvSpPr>
        <p:spPr>
          <a:xfrm>
            <a:off x="4890655" y="698667"/>
            <a:ext cx="3948545" cy="1631216"/>
          </a:xfrm>
          <a:prstGeom prst="rect">
            <a:avLst/>
          </a:prstGeom>
        </p:spPr>
        <p:txBody>
          <a:bodyPr wrap="square">
            <a:spAutoFit/>
          </a:bodyPr>
          <a:lstStyle/>
          <a:p>
            <a:pPr>
              <a:lnSpc>
                <a:spcPts val="2400"/>
              </a:lnSpc>
            </a:pPr>
            <a:r>
              <a:rPr lang="en-IN" b="1" dirty="0">
                <a:solidFill>
                  <a:srgbClr val="242424"/>
                </a:solidFill>
                <a:latin typeface="source-serif-pro"/>
              </a:rPr>
              <a:t>Step 2:</a:t>
            </a:r>
          </a:p>
          <a:p>
            <a:pPr>
              <a:lnSpc>
                <a:spcPts val="2400"/>
              </a:lnSpc>
            </a:pPr>
            <a:r>
              <a:rPr lang="en-IN" dirty="0">
                <a:solidFill>
                  <a:srgbClr val="242424"/>
                </a:solidFill>
                <a:latin typeface="source-serif-pro"/>
              </a:rPr>
              <a:t>Stage 4</a:t>
            </a:r>
          </a:p>
          <a:p>
            <a:pPr>
              <a:lnSpc>
                <a:spcPts val="2400"/>
              </a:lnSpc>
            </a:pPr>
            <a:r>
              <a:rPr lang="en-IN" dirty="0">
                <a:solidFill>
                  <a:srgbClr val="242424"/>
                </a:solidFill>
                <a:latin typeface="source-serif-pro"/>
              </a:rPr>
              <a:t>cost(4,9)= c(9,12) = 4 </a:t>
            </a:r>
            <a:r>
              <a:rPr lang="en-IN" dirty="0" smtClean="0">
                <a:solidFill>
                  <a:srgbClr val="242424"/>
                </a:solidFill>
                <a:latin typeface="source-serif-pro"/>
              </a:rPr>
              <a:t> &amp; D[9</a:t>
            </a:r>
            <a:r>
              <a:rPr lang="en-IN" dirty="0">
                <a:solidFill>
                  <a:srgbClr val="242424"/>
                </a:solidFill>
                <a:latin typeface="source-serif-pro"/>
              </a:rPr>
              <a:t>]=</a:t>
            </a:r>
            <a:r>
              <a:rPr lang="en-IN" dirty="0" smtClean="0">
                <a:solidFill>
                  <a:srgbClr val="242424"/>
                </a:solidFill>
                <a:latin typeface="source-serif-pro"/>
              </a:rPr>
              <a:t>12</a:t>
            </a:r>
          </a:p>
          <a:p>
            <a:pPr>
              <a:lnSpc>
                <a:spcPts val="2400"/>
              </a:lnSpc>
            </a:pPr>
            <a:r>
              <a:rPr lang="en-IN" dirty="0" smtClean="0">
                <a:solidFill>
                  <a:srgbClr val="242424"/>
                </a:solidFill>
                <a:latin typeface="source-serif-pro"/>
              </a:rPr>
              <a:t>cost(4,10</a:t>
            </a:r>
            <a:r>
              <a:rPr lang="en-IN" dirty="0">
                <a:solidFill>
                  <a:srgbClr val="242424"/>
                </a:solidFill>
                <a:latin typeface="source-serif-pro"/>
              </a:rPr>
              <a:t>) = c(10,12) = 2 </a:t>
            </a:r>
            <a:r>
              <a:rPr lang="en-IN" dirty="0" smtClean="0">
                <a:solidFill>
                  <a:srgbClr val="242424"/>
                </a:solidFill>
                <a:latin typeface="source-serif-pro"/>
              </a:rPr>
              <a:t>&amp; D[10</a:t>
            </a:r>
            <a:r>
              <a:rPr lang="en-IN" dirty="0">
                <a:solidFill>
                  <a:srgbClr val="242424"/>
                </a:solidFill>
                <a:latin typeface="source-serif-pro"/>
              </a:rPr>
              <a:t>]=12</a:t>
            </a:r>
          </a:p>
          <a:p>
            <a:pPr>
              <a:lnSpc>
                <a:spcPts val="2400"/>
              </a:lnSpc>
            </a:pPr>
            <a:r>
              <a:rPr lang="en-IN" dirty="0">
                <a:solidFill>
                  <a:srgbClr val="242424"/>
                </a:solidFill>
                <a:latin typeface="source-serif-pro"/>
              </a:rPr>
              <a:t>cost(4,11) = c(11,12) = 5 </a:t>
            </a:r>
            <a:r>
              <a:rPr lang="en-IN" dirty="0" smtClean="0">
                <a:solidFill>
                  <a:srgbClr val="242424"/>
                </a:solidFill>
                <a:latin typeface="source-serif-pro"/>
              </a:rPr>
              <a:t>&amp; D[11</a:t>
            </a:r>
            <a:r>
              <a:rPr lang="en-IN" dirty="0">
                <a:solidFill>
                  <a:srgbClr val="242424"/>
                </a:solidFill>
                <a:latin typeface="source-serif-pro"/>
              </a:rPr>
              <a:t>]=12</a:t>
            </a:r>
            <a:endParaRPr lang="en-IN" dirty="0">
              <a:solidFill>
                <a:srgbClr val="242424"/>
              </a:solidFill>
              <a:latin typeface="source-serif-pro"/>
            </a:endParaRPr>
          </a:p>
        </p:txBody>
      </p:sp>
    </p:spTree>
    <p:extLst>
      <p:ext uri="{BB962C8B-B14F-4D97-AF65-F5344CB8AC3E}">
        <p14:creationId xmlns:p14="http://schemas.microsoft.com/office/powerpoint/2010/main" val="35164857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24">
          <a:extLst>
            <a:ext uri="{FF2B5EF4-FFF2-40B4-BE49-F238E27FC236}">
              <a16:creationId xmlns:a16="http://schemas.microsoft.com/office/drawing/2014/main" id="{E8E3D095-B658-1B3B-60C5-D8EC23B9DBBC}"/>
            </a:ext>
          </a:extLst>
        </p:cNvPr>
        <p:cNvGrpSpPr/>
        <p:nvPr/>
      </p:nvGrpSpPr>
      <p:grpSpPr>
        <a:xfrm>
          <a:off x="0" y="0"/>
          <a:ext cx="0" cy="0"/>
          <a:chOff x="0" y="0"/>
          <a:chExt cx="0" cy="0"/>
        </a:xfrm>
      </p:grpSpPr>
      <p:sp>
        <p:nvSpPr>
          <p:cNvPr id="626" name="Google Shape;626;p58">
            <a:extLst>
              <a:ext uri="{FF2B5EF4-FFF2-40B4-BE49-F238E27FC236}">
                <a16:creationId xmlns:a16="http://schemas.microsoft.com/office/drawing/2014/main" id="{5D16E23E-5CE7-DA5C-0ADC-93ADE035C22B}"/>
              </a:ext>
            </a:extLst>
          </p:cNvPr>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1400"/>
              <a:buFont typeface="Tahoma"/>
              <a:buNone/>
            </a:pPr>
            <a:r>
              <a:rPr lang="en-US" sz="1400" b="0" i="0" u="none">
                <a:solidFill>
                  <a:schemeClr val="accent1"/>
                </a:solidFill>
                <a:latin typeface="Tahoma"/>
                <a:ea typeface="Tahoma"/>
                <a:cs typeface="Tahoma"/>
                <a:sym typeface="Tahoma"/>
              </a:rPr>
              <a:t>7 -</a:t>
            </a:r>
            <a:fld id="{00000000-1234-1234-1234-123412341234}" type="slidenum">
              <a:rPr lang="en-US" sz="1400" b="0" i="0" u="none">
                <a:solidFill>
                  <a:schemeClr val="accent1"/>
                </a:solidFill>
                <a:latin typeface="Tahoma"/>
                <a:ea typeface="Tahoma"/>
                <a:cs typeface="Tahoma"/>
                <a:sym typeface="Tahoma"/>
              </a:rPr>
              <a:t>99</a:t>
            </a:fld>
            <a:endParaRPr/>
          </a:p>
        </p:txBody>
      </p:sp>
      <p:sp>
        <p:nvSpPr>
          <p:cNvPr id="627" name="Google Shape;627;p58">
            <a:extLst>
              <a:ext uri="{FF2B5EF4-FFF2-40B4-BE49-F238E27FC236}">
                <a16:creationId xmlns:a16="http://schemas.microsoft.com/office/drawing/2014/main" id="{98090DF9-8B0E-9FBD-0A10-E6B711ED31A9}"/>
              </a:ext>
            </a:extLst>
          </p:cNvPr>
          <p:cNvSpPr txBox="1"/>
          <p:nvPr/>
        </p:nvSpPr>
        <p:spPr>
          <a:xfrm>
            <a:off x="3052762" y="2424112"/>
            <a:ext cx="9144000" cy="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pic>
        <p:nvPicPr>
          <p:cNvPr id="5" name="Picture 4">
            <a:extLst>
              <a:ext uri="{FF2B5EF4-FFF2-40B4-BE49-F238E27FC236}">
                <a16:creationId xmlns:a16="http://schemas.microsoft.com/office/drawing/2014/main" id="{2F8B57F1-FC2D-9B63-B763-0C9186EA20DD}"/>
              </a:ext>
            </a:extLst>
          </p:cNvPr>
          <p:cNvPicPr>
            <a:picLocks noChangeAspect="1"/>
          </p:cNvPicPr>
          <p:nvPr/>
        </p:nvPicPr>
        <p:blipFill>
          <a:blip r:embed="rId3"/>
          <a:stretch>
            <a:fillRect/>
          </a:stretch>
        </p:blipFill>
        <p:spPr>
          <a:xfrm>
            <a:off x="556316" y="214855"/>
            <a:ext cx="4177868" cy="2101033"/>
          </a:xfrm>
          <a:prstGeom prst="rect">
            <a:avLst/>
          </a:prstGeom>
        </p:spPr>
      </p:pic>
      <p:sp>
        <p:nvSpPr>
          <p:cNvPr id="6" name="TextBox 5">
            <a:extLst>
              <a:ext uri="{FF2B5EF4-FFF2-40B4-BE49-F238E27FC236}">
                <a16:creationId xmlns:a16="http://schemas.microsoft.com/office/drawing/2014/main" id="{9561CE47-8F3A-9DCA-0A7D-7A16A95AFEF7}"/>
              </a:ext>
            </a:extLst>
          </p:cNvPr>
          <p:cNvSpPr txBox="1"/>
          <p:nvPr/>
        </p:nvSpPr>
        <p:spPr>
          <a:xfrm>
            <a:off x="380560" y="2243570"/>
            <a:ext cx="8379868" cy="4678204"/>
          </a:xfrm>
          <a:prstGeom prst="rect">
            <a:avLst/>
          </a:prstGeom>
          <a:noFill/>
        </p:spPr>
        <p:txBody>
          <a:bodyPr wrap="square" rtlCol="0">
            <a:spAutoFit/>
          </a:bodyPr>
          <a:lstStyle/>
          <a:p>
            <a:pPr algn="l">
              <a:lnSpc>
                <a:spcPts val="2400"/>
              </a:lnSpc>
              <a:buNone/>
            </a:pPr>
            <a:r>
              <a:rPr lang="en-IN" b="1" i="0" dirty="0">
                <a:solidFill>
                  <a:srgbClr val="242424"/>
                </a:solidFill>
                <a:effectLst/>
                <a:latin typeface="source-serif-pro"/>
              </a:rPr>
              <a:t>Step 4:</a:t>
            </a:r>
          </a:p>
          <a:p>
            <a:pPr algn="l">
              <a:lnSpc>
                <a:spcPts val="2400"/>
              </a:lnSpc>
              <a:buNone/>
            </a:pPr>
            <a:r>
              <a:rPr lang="en-IN" b="0" i="0" dirty="0">
                <a:solidFill>
                  <a:srgbClr val="242424"/>
                </a:solidFill>
                <a:effectLst/>
                <a:latin typeface="source-serif-pro"/>
              </a:rPr>
              <a:t>Stage 2</a:t>
            </a:r>
          </a:p>
          <a:p>
            <a:pPr algn="l">
              <a:lnSpc>
                <a:spcPts val="2400"/>
              </a:lnSpc>
              <a:buNone/>
            </a:pPr>
            <a:r>
              <a:rPr lang="en-IN" b="0" i="0" dirty="0">
                <a:solidFill>
                  <a:srgbClr val="242424"/>
                </a:solidFill>
                <a:effectLst/>
                <a:latin typeface="source-serif-pro"/>
              </a:rPr>
              <a:t>cost(2,2) = </a:t>
            </a:r>
            <a:r>
              <a:rPr lang="en-IN" b="0" i="0" dirty="0" smtClean="0">
                <a:solidFill>
                  <a:srgbClr val="242424"/>
                </a:solidFill>
                <a:effectLst/>
                <a:latin typeface="source-serif-pro"/>
              </a:rPr>
              <a:t>min {</a:t>
            </a:r>
            <a:r>
              <a:rPr lang="en-IN" b="0" i="0" dirty="0">
                <a:solidFill>
                  <a:srgbClr val="242424"/>
                </a:solidFill>
                <a:effectLst/>
                <a:latin typeface="source-serif-pro"/>
              </a:rPr>
              <a:t>c(2,6)+cost(3,6), c(2,7)+cost(3,7), c(2,8)+cost(3,8)}</a:t>
            </a:r>
          </a:p>
          <a:p>
            <a:pPr algn="l">
              <a:lnSpc>
                <a:spcPts val="2400"/>
              </a:lnSpc>
              <a:buNone/>
            </a:pPr>
            <a:r>
              <a:rPr lang="en-IN" b="0" i="0" dirty="0" smtClean="0">
                <a:solidFill>
                  <a:srgbClr val="242424"/>
                </a:solidFill>
                <a:effectLst/>
                <a:latin typeface="source-serif-pro"/>
              </a:rPr>
              <a:t>		=  min{4+7,2+5,1+7</a:t>
            </a:r>
            <a:r>
              <a:rPr lang="en-IN" b="0" i="0" dirty="0">
                <a:solidFill>
                  <a:srgbClr val="242424"/>
                </a:solidFill>
                <a:effectLst/>
                <a:latin typeface="source-serif-pro"/>
              </a:rPr>
              <a:t>}=min{11,7,8}=7 </a:t>
            </a:r>
            <a:endParaRPr lang="en-IN" b="0" i="0" dirty="0" smtClean="0">
              <a:solidFill>
                <a:srgbClr val="242424"/>
              </a:solidFill>
              <a:effectLst/>
              <a:latin typeface="source-serif-pro"/>
            </a:endParaRPr>
          </a:p>
          <a:p>
            <a:pPr algn="l">
              <a:lnSpc>
                <a:spcPts val="2400"/>
              </a:lnSpc>
              <a:buNone/>
            </a:pPr>
            <a:r>
              <a:rPr lang="en-IN" b="0" i="0" dirty="0" smtClean="0">
                <a:solidFill>
                  <a:srgbClr val="242424"/>
                </a:solidFill>
                <a:effectLst/>
                <a:latin typeface="source-serif-pro"/>
              </a:rPr>
              <a:t>D[2</a:t>
            </a:r>
            <a:r>
              <a:rPr lang="en-IN" b="0" i="0" dirty="0">
                <a:solidFill>
                  <a:srgbClr val="242424"/>
                </a:solidFill>
                <a:effectLst/>
                <a:latin typeface="source-serif-pro"/>
              </a:rPr>
              <a:t>]=7</a:t>
            </a:r>
          </a:p>
          <a:p>
            <a:pPr algn="l">
              <a:lnSpc>
                <a:spcPts val="2400"/>
              </a:lnSpc>
              <a:buNone/>
            </a:pPr>
            <a:r>
              <a:rPr lang="en-IN" b="0" i="0" dirty="0">
                <a:solidFill>
                  <a:srgbClr val="242424"/>
                </a:solidFill>
                <a:effectLst/>
                <a:latin typeface="source-serif-pro"/>
              </a:rPr>
              <a:t>cost(2,3) = min{c(3,6)+cost(3,6), c(3,7)+cost(3,7)}</a:t>
            </a:r>
          </a:p>
          <a:p>
            <a:pPr algn="l">
              <a:lnSpc>
                <a:spcPts val="2400"/>
              </a:lnSpc>
              <a:buNone/>
            </a:pPr>
            <a:r>
              <a:rPr lang="en-IN" b="0" i="0" dirty="0" smtClean="0">
                <a:solidFill>
                  <a:srgbClr val="242424"/>
                </a:solidFill>
                <a:effectLst/>
                <a:latin typeface="source-serif-pro"/>
              </a:rPr>
              <a:t>		= </a:t>
            </a:r>
            <a:r>
              <a:rPr lang="en-IN" b="0" i="0" dirty="0">
                <a:solidFill>
                  <a:srgbClr val="242424"/>
                </a:solidFill>
                <a:effectLst/>
                <a:latin typeface="source-serif-pro"/>
              </a:rPr>
              <a:t>min{2+7,7+5}=min{9,12}=9 </a:t>
            </a:r>
            <a:endParaRPr lang="en-IN" b="0" i="0" dirty="0" smtClean="0">
              <a:solidFill>
                <a:srgbClr val="242424"/>
              </a:solidFill>
              <a:effectLst/>
              <a:latin typeface="source-serif-pro"/>
            </a:endParaRPr>
          </a:p>
          <a:p>
            <a:pPr algn="l">
              <a:lnSpc>
                <a:spcPts val="2400"/>
              </a:lnSpc>
              <a:buNone/>
            </a:pPr>
            <a:r>
              <a:rPr lang="en-IN" b="0" i="0" dirty="0" smtClean="0">
                <a:solidFill>
                  <a:srgbClr val="242424"/>
                </a:solidFill>
                <a:effectLst/>
                <a:latin typeface="source-serif-pro"/>
              </a:rPr>
              <a:t>D[3</a:t>
            </a:r>
            <a:r>
              <a:rPr lang="en-IN" b="0" i="0" dirty="0">
                <a:solidFill>
                  <a:srgbClr val="242424"/>
                </a:solidFill>
                <a:effectLst/>
                <a:latin typeface="source-serif-pro"/>
              </a:rPr>
              <a:t>]=6</a:t>
            </a:r>
          </a:p>
          <a:p>
            <a:pPr algn="l">
              <a:lnSpc>
                <a:spcPts val="2400"/>
              </a:lnSpc>
              <a:buNone/>
            </a:pPr>
            <a:r>
              <a:rPr lang="en-IN" b="0" i="0" dirty="0">
                <a:solidFill>
                  <a:srgbClr val="242424"/>
                </a:solidFill>
                <a:effectLst/>
                <a:latin typeface="source-serif-pro"/>
              </a:rPr>
              <a:t>cost(2,4) = min{c(4,8)+cost(3,8)}</a:t>
            </a:r>
          </a:p>
          <a:p>
            <a:pPr algn="l">
              <a:lnSpc>
                <a:spcPts val="2400"/>
              </a:lnSpc>
              <a:buNone/>
            </a:pPr>
            <a:r>
              <a:rPr lang="en-IN" b="0" i="0" dirty="0" smtClean="0">
                <a:solidFill>
                  <a:srgbClr val="242424"/>
                </a:solidFill>
                <a:effectLst/>
                <a:latin typeface="source-serif-pro"/>
              </a:rPr>
              <a:t>		= </a:t>
            </a:r>
            <a:r>
              <a:rPr lang="en-IN" b="0" i="0" dirty="0">
                <a:solidFill>
                  <a:srgbClr val="242424"/>
                </a:solidFill>
                <a:effectLst/>
                <a:latin typeface="source-serif-pro"/>
              </a:rPr>
              <a:t>min{11+7}=min{18}=18 </a:t>
            </a:r>
            <a:endParaRPr lang="en-IN" b="0" i="0" dirty="0" smtClean="0">
              <a:solidFill>
                <a:srgbClr val="242424"/>
              </a:solidFill>
              <a:effectLst/>
              <a:latin typeface="source-serif-pro"/>
            </a:endParaRPr>
          </a:p>
          <a:p>
            <a:pPr algn="l">
              <a:lnSpc>
                <a:spcPts val="2400"/>
              </a:lnSpc>
              <a:buNone/>
            </a:pPr>
            <a:r>
              <a:rPr lang="en-IN" b="0" i="0" dirty="0" smtClean="0">
                <a:solidFill>
                  <a:srgbClr val="242424"/>
                </a:solidFill>
                <a:effectLst/>
                <a:latin typeface="source-serif-pro"/>
              </a:rPr>
              <a:t>D[4</a:t>
            </a:r>
            <a:r>
              <a:rPr lang="en-IN" b="0" i="0" dirty="0">
                <a:solidFill>
                  <a:srgbClr val="242424"/>
                </a:solidFill>
                <a:effectLst/>
                <a:latin typeface="source-serif-pro"/>
              </a:rPr>
              <a:t>]=8</a:t>
            </a:r>
          </a:p>
          <a:p>
            <a:pPr algn="l">
              <a:lnSpc>
                <a:spcPts val="2400"/>
              </a:lnSpc>
              <a:buNone/>
            </a:pPr>
            <a:r>
              <a:rPr lang="en-IN" b="0" i="0" dirty="0">
                <a:solidFill>
                  <a:srgbClr val="242424"/>
                </a:solidFill>
                <a:effectLst/>
                <a:latin typeface="source-serif-pro"/>
              </a:rPr>
              <a:t>cost(2,5) = min{c(5,7)+cost(3,7), c(5,8)+cost(3,8)}</a:t>
            </a:r>
          </a:p>
          <a:p>
            <a:pPr algn="l">
              <a:lnSpc>
                <a:spcPts val="2400"/>
              </a:lnSpc>
            </a:pPr>
            <a:r>
              <a:rPr lang="en-IN" b="0" i="0" dirty="0" smtClean="0">
                <a:solidFill>
                  <a:srgbClr val="242424"/>
                </a:solidFill>
                <a:effectLst/>
                <a:latin typeface="source-serif-pro"/>
              </a:rPr>
              <a:t>		= </a:t>
            </a:r>
            <a:r>
              <a:rPr lang="en-IN" b="0" i="0" dirty="0">
                <a:solidFill>
                  <a:srgbClr val="242424"/>
                </a:solidFill>
                <a:effectLst/>
                <a:latin typeface="source-serif-pro"/>
              </a:rPr>
              <a:t>min{11+5,8+7}=min{16,15}=15 </a:t>
            </a:r>
            <a:endParaRPr lang="en-IN" b="0" i="0" dirty="0" smtClean="0">
              <a:solidFill>
                <a:srgbClr val="242424"/>
              </a:solidFill>
              <a:effectLst/>
              <a:latin typeface="source-serif-pro"/>
            </a:endParaRPr>
          </a:p>
          <a:p>
            <a:pPr algn="l">
              <a:lnSpc>
                <a:spcPts val="2400"/>
              </a:lnSpc>
            </a:pPr>
            <a:r>
              <a:rPr lang="en-IN" b="0" i="0" dirty="0" smtClean="0">
                <a:solidFill>
                  <a:srgbClr val="242424"/>
                </a:solidFill>
                <a:effectLst/>
                <a:latin typeface="source-serif-pro"/>
              </a:rPr>
              <a:t>D[3</a:t>
            </a:r>
            <a:r>
              <a:rPr lang="en-IN" b="0" i="0" dirty="0">
                <a:solidFill>
                  <a:srgbClr val="242424"/>
                </a:solidFill>
                <a:effectLst/>
                <a:latin typeface="source-serif-pro"/>
              </a:rPr>
              <a:t>]=8</a:t>
            </a:r>
          </a:p>
          <a:p>
            <a:endParaRPr lang="en-IN" dirty="0"/>
          </a:p>
        </p:txBody>
      </p:sp>
    </p:spTree>
    <p:extLst>
      <p:ext uri="{BB962C8B-B14F-4D97-AF65-F5344CB8AC3E}">
        <p14:creationId xmlns:p14="http://schemas.microsoft.com/office/powerpoint/2010/main" val="35280206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589</TotalTime>
  <Words>5862</Words>
  <Application>Microsoft Office PowerPoint</Application>
  <PresentationFormat>On-screen Show (4:3)</PresentationFormat>
  <Paragraphs>2455</Paragraphs>
  <Slides>103</Slides>
  <Notes>94</Notes>
  <HiddenSlides>1</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103</vt:i4>
      </vt:variant>
    </vt:vector>
  </HeadingPairs>
  <TitlesOfParts>
    <vt:vector size="120" baseType="lpstr">
      <vt:lpstr>Times</vt:lpstr>
      <vt:lpstr>Aptos</vt:lpstr>
      <vt:lpstr>PMingLiU</vt:lpstr>
      <vt:lpstr>Comic Sans MS</vt:lpstr>
      <vt:lpstr>Aptos Display</vt:lpstr>
      <vt:lpstr>source-serif-pro</vt:lpstr>
      <vt:lpstr>Calibri Light</vt:lpstr>
      <vt:lpstr>Times New Roman</vt:lpstr>
      <vt:lpstr>Tahoma</vt:lpstr>
      <vt:lpstr>Symbol</vt:lpstr>
      <vt:lpstr>Calibri</vt:lpstr>
      <vt:lpstr>Consolas</vt:lpstr>
      <vt:lpstr>Arial</vt:lpstr>
      <vt:lpstr>Office Theme</vt:lpstr>
      <vt:lpstr>1_Office Theme</vt:lpstr>
      <vt:lpstr>2_Office Theme</vt:lpstr>
      <vt:lpstr>Visio.Drawing.6</vt:lpstr>
      <vt:lpstr>Dynamic Programming</vt:lpstr>
      <vt:lpstr>Dynamic Programming</vt:lpstr>
      <vt:lpstr>Why Dynamic Programming?</vt:lpstr>
      <vt:lpstr>Comparison with divide-and-conquer</vt:lpstr>
      <vt:lpstr>Comparison with Greedy Approach</vt:lpstr>
      <vt:lpstr>Elements of Dynamic Programming …</vt:lpstr>
      <vt:lpstr>PowerPoint Presentation</vt:lpstr>
      <vt:lpstr>Dynamic Programming</vt:lpstr>
      <vt:lpstr>Principle of optimality</vt:lpstr>
      <vt:lpstr>PowerPoint Presentation</vt:lpstr>
      <vt:lpstr>Recursive calls for fib</vt:lpstr>
      <vt:lpstr>fib Using Dynamic Programming</vt:lpstr>
      <vt:lpstr>fib Using tabulation method</vt:lpstr>
      <vt:lpstr>Knapsack 0-1 Problem</vt:lpstr>
      <vt:lpstr>Knapsack 0-1 Problem</vt:lpstr>
      <vt:lpstr>Knapsack 0-1 Problem</vt:lpstr>
      <vt:lpstr>Knapsack 0-1 problem</vt:lpstr>
      <vt:lpstr>Knapsack 0-1 Problem –  Recursive Formula</vt:lpstr>
      <vt:lpstr>Knapsack 0-1 Example</vt:lpstr>
      <vt:lpstr>Knapsack 0-1 Algorithm</vt:lpstr>
      <vt:lpstr>Knapsack 0-1 Problem</vt:lpstr>
      <vt:lpstr>Knapsack 0-1 Example</vt:lpstr>
      <vt:lpstr>Knapsack 0-1 Example</vt:lpstr>
      <vt:lpstr>Knapsack 0-1 Example</vt:lpstr>
      <vt:lpstr>Knapsack 0-1 Example</vt:lpstr>
      <vt:lpstr>Knapsack 0-1 Example</vt:lpstr>
      <vt:lpstr>Knapsack 0-1 Example</vt:lpstr>
      <vt:lpstr>Knapsack 0-1 Example</vt:lpstr>
      <vt:lpstr>Knapsack 0-1 Example</vt:lpstr>
      <vt:lpstr>Knapsack 0-1 Example</vt:lpstr>
      <vt:lpstr>Knapsack 0-1 Example</vt:lpstr>
      <vt:lpstr>Knapsack 0-1 Example</vt:lpstr>
      <vt:lpstr>Knapsack 0-1 Example</vt:lpstr>
      <vt:lpstr>Knapsack 0-1 Example</vt:lpstr>
      <vt:lpstr>Knapsack 0-1 Example</vt:lpstr>
      <vt:lpstr>Knapsack 0-1 Example</vt:lpstr>
      <vt:lpstr>Knapsack 0-1 Example</vt:lpstr>
      <vt:lpstr>Knapsack 0-1 Algorithm</vt:lpstr>
      <vt:lpstr>Knapsack 0-1 Algorithm Finding the Items</vt:lpstr>
      <vt:lpstr>Knapsack 0-1 Algorithm Finding the Items</vt:lpstr>
      <vt:lpstr>Knapsack 0-1 Algorithm Finding the Items</vt:lpstr>
      <vt:lpstr>Knapsack 0-1 Algorithm Finding the Items</vt:lpstr>
      <vt:lpstr>Knapsack 0-1 Algorithm Finding the Items</vt:lpstr>
      <vt:lpstr>Knapsack 0-1 Algorithm Finding the Items</vt:lpstr>
      <vt:lpstr>Knapsack 0-1 Problem – Run Time</vt:lpstr>
      <vt:lpstr>Knapsack 0-1</vt:lpstr>
      <vt:lpstr>The 0-1 knapsack problem</vt:lpstr>
      <vt:lpstr>PowerPoint Presentation</vt:lpstr>
      <vt:lpstr>Largest/Longest Common Subsequence (LCS)       (Ref. Parag Dave, page no-285)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Constructing a LCS</vt:lpstr>
      <vt:lpstr>LCS-LENGTH(X, Y, m, n)</vt:lpstr>
      <vt:lpstr>PRINT-LCS(b, X, i, j)</vt:lpstr>
      <vt:lpstr>PowerPoint Presentation</vt:lpstr>
      <vt:lpstr>PowerPoint Presentation</vt:lpstr>
      <vt:lpstr>PowerPoint Presentation</vt:lpstr>
      <vt:lpstr>PowerPoint Presentation</vt:lpstr>
      <vt:lpstr>PowerPoint Presentation</vt:lpstr>
      <vt:lpstr>Dynamic Programming</vt:lpstr>
      <vt:lpstr>The shortest path in Multistage Graphs</vt:lpstr>
      <vt:lpstr>Multistage Graph :Introduction</vt:lpstr>
      <vt:lpstr>Multistage Graph :Introduction</vt:lpstr>
      <vt:lpstr>Multistage Graph : Dynamic programming approach </vt:lpstr>
      <vt:lpstr>Multistage Graph : Dynamic programming approach </vt:lpstr>
      <vt:lpstr>Multistage Graph : Forward Approach </vt:lpstr>
      <vt:lpstr>Multistage Graph : Forward Approach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Complexity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dc:title>
  <dc:creator>David L. Matuszek</dc:creator>
  <cp:lastModifiedBy>Himangi Pande</cp:lastModifiedBy>
  <cp:revision>37</cp:revision>
  <dcterms:created xsi:type="dcterms:W3CDTF">2004-04-01T18:01:25Z</dcterms:created>
  <dcterms:modified xsi:type="dcterms:W3CDTF">2025-03-12T12:11:03Z</dcterms:modified>
</cp:coreProperties>
</file>